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6" r:id="rId3"/>
  </p:sldMasterIdLst>
  <p:notesMasterIdLst>
    <p:notesMasterId r:id="rId5"/>
  </p:notesMasterIdLst>
  <p:handoutMasterIdLst>
    <p:handoutMasterId r:id="rId53"/>
  </p:handoutMasterIdLst>
  <p:sldIdLst>
    <p:sldId id="256" r:id="rId4"/>
    <p:sldId id="261" r:id="rId6"/>
    <p:sldId id="260" r:id="rId7"/>
    <p:sldId id="312" r:id="rId8"/>
    <p:sldId id="333" r:id="rId9"/>
    <p:sldId id="334" r:id="rId10"/>
    <p:sldId id="326" r:id="rId11"/>
    <p:sldId id="323" r:id="rId12"/>
    <p:sldId id="324" r:id="rId13"/>
    <p:sldId id="329" r:id="rId14"/>
    <p:sldId id="327" r:id="rId15"/>
    <p:sldId id="328" r:id="rId16"/>
    <p:sldId id="325" r:id="rId17"/>
    <p:sldId id="331" r:id="rId18"/>
    <p:sldId id="332" r:id="rId19"/>
    <p:sldId id="330" r:id="rId20"/>
    <p:sldId id="313" r:id="rId21"/>
    <p:sldId id="263" r:id="rId22"/>
    <p:sldId id="264" r:id="rId23"/>
    <p:sldId id="292" r:id="rId24"/>
    <p:sldId id="294" r:id="rId25"/>
    <p:sldId id="295" r:id="rId26"/>
    <p:sldId id="296" r:id="rId27"/>
    <p:sldId id="297" r:id="rId28"/>
    <p:sldId id="298" r:id="rId29"/>
    <p:sldId id="300" r:id="rId30"/>
    <p:sldId id="299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11" r:id="rId40"/>
    <p:sldId id="314" r:id="rId41"/>
    <p:sldId id="309" r:id="rId42"/>
    <p:sldId id="310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291" r:id="rId52"/>
  </p:sldIdLst>
  <p:sldSz cx="12192000" cy="6858000"/>
  <p:notesSz cx="6858000" cy="9144000"/>
  <p:embeddedFontLst>
    <p:embeddedFont>
      <p:font typeface="黑体" panose="02010609060101010101" charset="-122"/>
      <p:regular r:id="rId57"/>
    </p:embeddedFont>
    <p:embeddedFont>
      <p:font typeface="汉仪综艺体简" panose="02010600000101010101" charset="-122"/>
      <p:regular r:id="rId58"/>
    </p:embeddedFont>
    <p:embeddedFont>
      <p:font typeface="方正心海凤体" panose="02010600010101010101" charset="-122"/>
      <p:regular r:id="rId59"/>
    </p:embeddedFont>
    <p:embeddedFont>
      <p:font typeface="标准粗黑" panose="02000503000000000000" charset="-122"/>
      <p:regular r:id="rId60"/>
    </p:embeddedFont>
    <p:embeddedFont>
      <p:font typeface="汉仪黑方简" panose="00020600040101010101" charset="-122"/>
      <p:regular r:id="rId61"/>
    </p:embeddedFont>
    <p:embeddedFont>
      <p:font typeface="微软雅黑" panose="020B0503020204020204" charset="-122"/>
      <p:regular r:id="rId62"/>
    </p:embeddedFont>
    <p:embeddedFont>
      <p:font typeface="Calibri" panose="020F0502020204030204" charset="0"/>
      <p:regular r:id="rId63"/>
      <p:bold r:id="rId64"/>
      <p:italic r:id="rId65"/>
      <p:boldItalic r:id="rId66"/>
    </p:embeddedFont>
  </p:embeddedFontLst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7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35AA2"/>
    <a:srgbClr val="388AB2"/>
    <a:srgbClr val="1866A3"/>
    <a:srgbClr val="1A6390"/>
    <a:srgbClr val="0A4776"/>
    <a:srgbClr val="004588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76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7" Type="http://schemas.openxmlformats.org/officeDocument/2006/relationships/tags" Target="tags/tag134.xml"/><Relationship Id="rId66" Type="http://schemas.openxmlformats.org/officeDocument/2006/relationships/font" Target="fonts/font10.fntdata"/><Relationship Id="rId65" Type="http://schemas.openxmlformats.org/officeDocument/2006/relationships/font" Target="fonts/font9.fntdata"/><Relationship Id="rId64" Type="http://schemas.openxmlformats.org/officeDocument/2006/relationships/font" Target="fonts/font8.fntdata"/><Relationship Id="rId63" Type="http://schemas.openxmlformats.org/officeDocument/2006/relationships/font" Target="fonts/font7.fntdata"/><Relationship Id="rId62" Type="http://schemas.openxmlformats.org/officeDocument/2006/relationships/font" Target="fonts/font6.fntdata"/><Relationship Id="rId61" Type="http://schemas.openxmlformats.org/officeDocument/2006/relationships/font" Target="fonts/font5.fntdata"/><Relationship Id="rId60" Type="http://schemas.openxmlformats.org/officeDocument/2006/relationships/font" Target="fonts/font4.fntdata"/><Relationship Id="rId6" Type="http://schemas.openxmlformats.org/officeDocument/2006/relationships/slide" Target="slides/slide2.xml"/><Relationship Id="rId59" Type="http://schemas.openxmlformats.org/officeDocument/2006/relationships/font" Target="fonts/font3.fntdata"/><Relationship Id="rId58" Type="http://schemas.openxmlformats.org/officeDocument/2006/relationships/font" Target="fonts/font2.fntdata"/><Relationship Id="rId57" Type="http://schemas.openxmlformats.org/officeDocument/2006/relationships/font" Target="fonts/font1.fntdata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首先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我从宏观的角度说一下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我们这个项目主要是想设计一个基于目录树索引的元数据存储引擎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最终能够实际落地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应用到实际的存储架构当中</a:t>
            </a:r>
            <a:r>
              <a:rPr lang="en-US" altLang="zh-CN">
                <a:sym typeface="+mn-ea"/>
              </a:rPr>
              <a:t>。</a:t>
            </a:r>
            <a:r>
              <a:rPr lang="zh-CN" altLang="en-US">
                <a:sym typeface="+mn-ea"/>
              </a:rPr>
              <a:t>此外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归纳其中的创新点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争取发表比较顶级的会议文章</a:t>
            </a:r>
            <a:r>
              <a:rPr lang="en-US" altLang="zh-CN">
                <a:sym typeface="+mn-ea"/>
              </a:rPr>
              <a:t>。</a:t>
            </a:r>
            <a:r>
              <a:rPr lang="zh-CN" altLang="en-US">
                <a:sym typeface="+mn-ea"/>
              </a:rPr>
              <a:t>目前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我们是有初步的研究方向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后期要不断优化实现</a:t>
            </a:r>
            <a:r>
              <a:rPr lang="en-US" altLang="zh-CN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在写入的过程中，假如说当前块的空间不足，那么在动态申请另外一个块的时候，申请块的大小是如何</a:t>
            </a:r>
            <a:r>
              <a:rPr lang="zh-CN" altLang="en-US"/>
              <a:t>判断的？</a:t>
            </a:r>
            <a:endParaRPr lang="zh-CN" altLang="en-US"/>
          </a:p>
          <a:p>
            <a:r>
              <a:rPr lang="zh-CN" altLang="en-US"/>
              <a:t>对于一个目录而言，该目录的控制块中的信息有</a:t>
            </a:r>
            <a:r>
              <a:rPr lang="en-US" altLang="zh-CN"/>
              <a:t>  </a:t>
            </a:r>
            <a:r>
              <a:rPr lang="zh-CN" altLang="en-US"/>
              <a:t>当前使用块的类型、指向二级哈希表的指针、块链的头指针（每一个块的信息：</a:t>
            </a:r>
            <a:r>
              <a:rPr lang="en-US" altLang="zh-CN"/>
              <a:t>id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、类型、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尾部偏移、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next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（指向下一个块））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 </a:t>
            </a:r>
            <a:r>
              <a:rPr lang="zh-CN" altLang="en-US"/>
              <a:t>如果你访问某个目录里的一个文件，很可能很快就会访问这个目录里的其他文件。）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目录局部性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=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把优化目标缩小到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某个目录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范围，而不是全局。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传统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LSM-tree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没有目录意识，只是按照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key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的全局顺序组织数据，导致：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同一目录下的条目可能被分散在很多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SSTable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、很多层级里。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查询和扫描时需要多次磁盘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IO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，效率低。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论文在</a:t>
            </a:r>
            <a:r>
              <a:rPr lang="en-US" altLang="zh-CN"/>
              <a:t> Fig.3/4 </a:t>
            </a:r>
            <a:r>
              <a:rPr lang="zh-CN" altLang="en-US"/>
              <a:t>中对这些开销和延迟做了分析。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marL="0" lvl="1"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设计了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p-hash </a:t>
            </a:r>
            <a:r>
              <a:rPr lang="en-US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f-hash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的两级哈希索引，以目录为基本单元来组织。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1"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f-cache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，只缓存热点目录的索引（提高命中率，降低内存消耗）。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1"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三阶段聚合时，也按目录把条目聚合到少量块里，优化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scan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readdir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  <a:sym typeface="+mn-ea"/>
              </a:rPr>
              <a:t>p-hash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（高层目录索引）：这个目录的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fname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索引放在哪里、大小是多少、当前是否在内存中、管理元数据等。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</a:t>
            </a:r>
            <a:r>
              <a:rPr lang="en-US" altLang="zh-CN"/>
              <a:t>，</a:t>
            </a:r>
            <a:r>
              <a:rPr lang="zh-CN" altLang="en-US"/>
              <a:t>今天的汇报</a:t>
            </a:r>
            <a:r>
              <a:rPr lang="en-US" altLang="zh-CN"/>
              <a:t>，</a:t>
            </a:r>
            <a:r>
              <a:rPr lang="zh-CN" altLang="en-US"/>
              <a:t>将从这四个方面和大家进行分享讨论</a:t>
            </a:r>
            <a:r>
              <a:rPr lang="en-US" altLang="zh-CN"/>
              <a:t>。</a:t>
            </a:r>
            <a:endParaRPr lang="en-US" altLang="zh-CN"/>
          </a:p>
          <a:p>
            <a:r>
              <a:rPr lang="zh-CN" altLang="en-US"/>
              <a:t>首先</a:t>
            </a:r>
            <a:r>
              <a:rPr lang="en-US" altLang="zh-CN"/>
              <a:t>，</a:t>
            </a:r>
            <a:r>
              <a:rPr lang="zh-CN" altLang="en-US"/>
              <a:t>对上次介绍的动态块链存储方案进行概述</a:t>
            </a:r>
            <a:r>
              <a:rPr lang="en-US" altLang="zh-CN"/>
              <a:t>，</a:t>
            </a:r>
            <a:r>
              <a:rPr lang="zh-CN" altLang="en-US"/>
              <a:t>然后重点分享</a:t>
            </a:r>
            <a:r>
              <a:rPr lang="en-US" altLang="zh-CN"/>
              <a:t>PhatKV</a:t>
            </a:r>
            <a:r>
              <a:rPr lang="zh-CN" altLang="en-US"/>
              <a:t>这篇论文的核心思想</a:t>
            </a:r>
            <a:r>
              <a:rPr lang="en-US" altLang="zh-CN"/>
              <a:t>，</a:t>
            </a:r>
            <a:r>
              <a:rPr lang="zh-CN" altLang="en-US"/>
              <a:t>接着对现有的存储方案进行对比分析</a:t>
            </a:r>
            <a:r>
              <a:rPr lang="en-US" altLang="zh-CN"/>
              <a:t>。</a:t>
            </a:r>
            <a:r>
              <a:rPr lang="zh-CN" altLang="en-US"/>
              <a:t>最后</a:t>
            </a:r>
            <a:r>
              <a:rPr lang="en-US" altLang="zh-CN"/>
              <a:t>，</a:t>
            </a:r>
            <a:r>
              <a:rPr lang="zh-CN" altLang="en-US"/>
              <a:t>确定下下一周的计划</a:t>
            </a:r>
            <a:r>
              <a:rPr lang="en-US" altLang="zh-CN"/>
              <a:t>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f-hash </a:t>
            </a:r>
            <a:r>
              <a:rPr lang="zh-CN" altLang="en-US"/>
              <a:t>的条目格式与</a:t>
            </a:r>
            <a:r>
              <a:rPr lang="en-US" altLang="zh-CN"/>
              <a:t>“cacheline </a:t>
            </a:r>
            <a:r>
              <a:rPr lang="zh-CN" altLang="en-US"/>
              <a:t>对齐</a:t>
            </a:r>
            <a:r>
              <a:rPr lang="en-US" altLang="zh-CN"/>
              <a:t>”</a:t>
            </a:r>
            <a:r>
              <a:rPr lang="zh-CN" altLang="en-US"/>
              <a:t>设计（重要）</a:t>
            </a:r>
            <a:endParaRPr lang="en-US" altLang="zh-CN"/>
          </a:p>
          <a:p>
            <a:r>
              <a:rPr lang="zh-CN" altLang="en-US"/>
              <a:t>每个</a:t>
            </a:r>
            <a:r>
              <a:rPr lang="en-US" altLang="zh-CN"/>
              <a:t> f-hash </a:t>
            </a:r>
            <a:r>
              <a:rPr lang="zh-CN" altLang="en-US"/>
              <a:t>存放若干</a:t>
            </a:r>
            <a:r>
              <a:rPr lang="en-US" altLang="zh-CN"/>
              <a:t> bucket</a:t>
            </a:r>
            <a:r>
              <a:rPr lang="zh-CN" altLang="en-US"/>
              <a:t>；一个</a:t>
            </a:r>
            <a:r>
              <a:rPr lang="en-US" altLang="zh-CN"/>
              <a:t> bucket </a:t>
            </a:r>
            <a:r>
              <a:rPr lang="zh-CN" altLang="en-US"/>
              <a:t>大小等于一个</a:t>
            </a:r>
            <a:r>
              <a:rPr lang="en-US" altLang="zh-CN"/>
              <a:t> cacheline</a:t>
            </a:r>
            <a:r>
              <a:rPr lang="zh-CN" altLang="en-US"/>
              <a:t>（论文按</a:t>
            </a:r>
            <a:r>
              <a:rPr lang="en-US" altLang="zh-CN"/>
              <a:t> 64 </a:t>
            </a:r>
            <a:r>
              <a:rPr lang="zh-CN" altLang="en-US"/>
              <a:t>字节）；</a:t>
            </a:r>
            <a:endParaRPr lang="en-US" altLang="zh-CN"/>
          </a:p>
          <a:p>
            <a:r>
              <a:rPr lang="zh-CN" altLang="en-US"/>
              <a:t>每个</a:t>
            </a:r>
            <a:r>
              <a:rPr lang="en-US" altLang="zh-CN"/>
              <a:t> bucket </a:t>
            </a:r>
            <a:r>
              <a:rPr lang="zh-CN" altLang="en-US"/>
              <a:t>内含</a:t>
            </a:r>
            <a:r>
              <a:rPr lang="en-US" altLang="zh-CN"/>
              <a:t> 4 </a:t>
            </a:r>
            <a:r>
              <a:rPr lang="zh-CN" altLang="en-US"/>
              <a:t>条</a:t>
            </a:r>
            <a:r>
              <a:rPr lang="en-US" altLang="zh-CN"/>
              <a:t> KV </a:t>
            </a:r>
            <a:r>
              <a:rPr lang="zh-CN" altLang="en-US"/>
              <a:t>索引项，每条索引项是</a:t>
            </a:r>
            <a:r>
              <a:rPr lang="en-US" altLang="zh-CN"/>
              <a:t> 16 </a:t>
            </a:r>
            <a:r>
              <a:rPr lang="zh-CN" altLang="en-US"/>
              <a:t>字节：</a:t>
            </a:r>
            <a:r>
              <a:rPr lang="en-US" altLang="zh-CN"/>
              <a:t>8-byte(hash of fname) + 8-byte(descriptor for value address)</a:t>
            </a:r>
            <a:r>
              <a:rPr lang="zh-CN" altLang="en-US"/>
              <a:t>（</a:t>
            </a:r>
            <a:r>
              <a:rPr lang="en-US" altLang="zh-CN"/>
              <a:t>descriptor = SSD </a:t>
            </a:r>
            <a:r>
              <a:rPr lang="zh-CN" altLang="en-US"/>
              <a:t>上的</a:t>
            </a:r>
            <a:r>
              <a:rPr lang="en-US" altLang="zh-CN"/>
              <a:t> page id + page offset</a:t>
            </a:r>
            <a:r>
              <a:rPr lang="zh-CN" altLang="en-US"/>
              <a:t>）。因此</a:t>
            </a:r>
            <a:r>
              <a:rPr lang="en-US" altLang="zh-CN"/>
              <a:t> 4</a:t>
            </a:r>
            <a:r>
              <a:rPr lang="en-US" altLang="en-US"/>
              <a:t>×</a:t>
            </a:r>
            <a:r>
              <a:rPr lang="en-US" altLang="zh-CN"/>
              <a:t>16 = 64 </a:t>
            </a:r>
            <a:r>
              <a:rPr lang="zh-CN" altLang="en-US"/>
              <a:t>字节，正好对齐一个</a:t>
            </a:r>
            <a:r>
              <a:rPr lang="en-US" altLang="zh-CN"/>
              <a:t> cacheline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PhatKV</a:t>
            </a:r>
            <a:endParaRPr lang="en-US" altLang="zh-CN"/>
          </a:p>
          <a:p>
            <a:r>
              <a:rPr lang="zh-CN" altLang="en-US"/>
              <a:t>为什么这样重要？因为固定长度、</a:t>
            </a:r>
            <a:r>
              <a:rPr lang="en-US" altLang="zh-CN"/>
              <a:t>cacheline </a:t>
            </a:r>
            <a:r>
              <a:rPr lang="zh-CN" altLang="en-US"/>
              <a:t>对齐的布局让整个</a:t>
            </a:r>
            <a:r>
              <a:rPr lang="en-US" altLang="zh-CN"/>
              <a:t> f-hash </a:t>
            </a:r>
            <a:r>
              <a:rPr lang="zh-CN" altLang="en-US"/>
              <a:t>可以按块拷贝（</a:t>
            </a:r>
            <a:r>
              <a:rPr lang="en-US" altLang="zh-CN"/>
              <a:t>memcpy</a:t>
            </a:r>
            <a:r>
              <a:rPr lang="zh-CN" altLang="en-US"/>
              <a:t>）而不会破坏内部语义</a:t>
            </a:r>
            <a:r>
              <a:rPr lang="en-US" altLang="zh-CN"/>
              <a:t> —— </a:t>
            </a:r>
            <a:r>
              <a:rPr lang="zh-CN" altLang="en-US"/>
              <a:t>没有变长结构或裸指针需要</a:t>
            </a:r>
            <a:r>
              <a:rPr lang="en-US" altLang="zh-CN"/>
              <a:t>“</a:t>
            </a:r>
            <a:r>
              <a:rPr lang="zh-CN" altLang="en-US"/>
              <a:t>修复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  <a:sym typeface="+mn-ea"/>
              </a:rPr>
              <a:t> load_factor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负载因子）：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r>
              <a:rPr lang="zh-CN" altLang="en-US"/>
              <a:t>在哈希表设计里，通常规定一个安全的上限负载因子</a:t>
            </a:r>
            <a:r>
              <a:rPr lang="en-US" altLang="zh-CN"/>
              <a:t> α</a:t>
            </a:r>
            <a:r>
              <a:rPr lang="zh-CN" altLang="en-US"/>
              <a:t>（</a:t>
            </a:r>
            <a:r>
              <a:rPr lang="en-US" altLang="zh-CN"/>
              <a:t>0 &lt; α ≤ 1</a:t>
            </a:r>
            <a:r>
              <a:rPr lang="zh-CN" altLang="en-US"/>
              <a:t>）。</a:t>
            </a:r>
            <a:endParaRPr lang="en-US" altLang="zh-CN"/>
          </a:p>
          <a:p>
            <a:r>
              <a:rPr lang="en-US" altLang="zh-CN"/>
              <a:t>α </a:t>
            </a:r>
            <a:r>
              <a:rPr lang="zh-CN" altLang="en-US"/>
              <a:t>越大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内存利用率高，但冲突也高。</a:t>
            </a:r>
            <a:endParaRPr lang="zh-CN" altLang="en-US"/>
          </a:p>
          <a:p>
            <a:r>
              <a:rPr lang="en-US" altLang="zh-CN"/>
              <a:t>α </a:t>
            </a:r>
            <a:r>
              <a:rPr lang="zh-CN" altLang="en-US"/>
              <a:t>越小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内存浪费一些，但冲突减少，查找更快。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内存聚合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可以短时间内对同一目录的多次写合并成少量的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SSD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写。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r>
              <a:rPr lang="zh-CN" altLang="en-US"/>
              <a:t>聚合不排序会留下过期（</a:t>
            </a:r>
            <a:r>
              <a:rPr lang="en-US" altLang="zh-CN"/>
              <a:t>obsolete</a:t>
            </a:r>
            <a:r>
              <a:rPr lang="zh-CN" altLang="en-US"/>
              <a:t>）的条目（</a:t>
            </a:r>
            <a:r>
              <a:rPr lang="en-US" altLang="zh-CN"/>
              <a:t>tombstones</a:t>
            </a:r>
            <a:r>
              <a:rPr lang="zh-CN" altLang="en-US"/>
              <a:t>、旧版本），</a:t>
            </a:r>
            <a:r>
              <a:rPr lang="en-US" altLang="zh-CN"/>
              <a:t>Deep aggregation </a:t>
            </a:r>
            <a:r>
              <a:rPr lang="zh-CN" altLang="en-US"/>
              <a:t>才真正清理这些无效数据。论文提出基于</a:t>
            </a:r>
            <a:r>
              <a:rPr lang="en-US" altLang="zh-CN"/>
              <a:t>**</a:t>
            </a:r>
            <a:r>
              <a:rPr lang="zh-CN" altLang="en-US"/>
              <a:t>指纹（</a:t>
            </a:r>
            <a:r>
              <a:rPr lang="en-US" altLang="zh-CN"/>
              <a:t>2-byte FP</a:t>
            </a:r>
            <a:r>
              <a:rPr lang="zh-CN" altLang="en-US"/>
              <a:t>）</a:t>
            </a:r>
            <a:r>
              <a:rPr lang="en-US" altLang="zh-CN"/>
              <a:t>**</a:t>
            </a:r>
            <a:r>
              <a:rPr lang="zh-CN" altLang="en-US"/>
              <a:t>的合并策略。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indent="0" algn="just" fontAlgn="auto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举例（数步说明）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假设某页上有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100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条条目（部分为旧版本），每条完整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KV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是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256B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，但每条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FP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只有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2B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直接读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100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256B = 25.6KB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（若多页则更多）与逐条比较很重。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先读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2B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100 = 200B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FP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（开销极小），按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FP grouping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可能将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100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条分成若干小组（大多数组是独立的单条），只需对那些组内存在冲突（组大小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&gt; 1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）的条目读完整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KV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做比对。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因此读完整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KV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的次数大大减少，节省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IO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与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CPU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业界在分布式文件系统元数据存储管理方</a:t>
            </a:r>
            <a:r>
              <a:rPr lang="en-US" altLang="en-US"/>
              <a:t>⾯</a:t>
            </a:r>
            <a:r>
              <a:rPr lang="zh-CN" altLang="en-US"/>
              <a:t>，最常</a:t>
            </a:r>
            <a:r>
              <a:rPr lang="en-US" altLang="en-US"/>
              <a:t>⻅</a:t>
            </a:r>
            <a:r>
              <a:rPr lang="zh-CN" altLang="en-US"/>
              <a:t>的解决</a:t>
            </a:r>
            <a:r>
              <a:rPr lang="en-US" altLang="en-US"/>
              <a:t>⽅</a:t>
            </a:r>
            <a:r>
              <a:rPr lang="zh-CN" altLang="en-US"/>
              <a:t>案是采</a:t>
            </a:r>
            <a:r>
              <a:rPr lang="en-US" altLang="en-US"/>
              <a:t>⽤</a:t>
            </a:r>
            <a:r>
              <a:rPr lang="zh-CN" altLang="en-US"/>
              <a:t>基于</a:t>
            </a:r>
            <a:r>
              <a:rPr lang="en-US" altLang="zh-CN"/>
              <a:t> LSM-Tree</a:t>
            </a:r>
            <a:r>
              <a:rPr lang="zh-CN" altLang="en-US"/>
              <a:t>（如</a:t>
            </a:r>
            <a:r>
              <a:rPr lang="en-US" altLang="zh-CN"/>
              <a:t> LevelDB</a:t>
            </a:r>
            <a:r>
              <a:rPr lang="zh-CN" altLang="en-US"/>
              <a:t>、</a:t>
            </a:r>
            <a:r>
              <a:rPr lang="en-US" altLang="zh-CN"/>
              <a:t>RocksDB</a:t>
            </a:r>
            <a:r>
              <a:rPr lang="zh-CN" altLang="en-US"/>
              <a:t>）的</a:t>
            </a:r>
            <a:r>
              <a:rPr lang="en-US" altLang="zh-CN"/>
              <a:t> KV </a:t>
            </a:r>
            <a:r>
              <a:rPr lang="zh-CN" altLang="en-US"/>
              <a:t>存储引擎。</a:t>
            </a:r>
            <a:r>
              <a:rPr lang="en-US" altLang="zh-CN"/>
              <a:t> LSM-Tree </a:t>
            </a:r>
            <a:r>
              <a:rPr lang="zh-CN" altLang="en-US"/>
              <a:t>因其写优化特性，能够</a:t>
            </a:r>
            <a:r>
              <a:rPr lang="en-US" altLang="en-US"/>
              <a:t>⽀</a:t>
            </a:r>
            <a:r>
              <a:rPr lang="zh-CN" altLang="en-US"/>
              <a:t>持</a:t>
            </a:r>
            <a:r>
              <a:rPr lang="en-US" altLang="en-US"/>
              <a:t>⾼</a:t>
            </a:r>
            <a:r>
              <a:rPr lang="zh-CN" altLang="en-US"/>
              <a:t>效的写</a:t>
            </a:r>
            <a:r>
              <a:rPr lang="en-US" altLang="en-US"/>
              <a:t>⼊</a:t>
            </a:r>
            <a:r>
              <a:rPr lang="zh-CN" altLang="en-US"/>
              <a:t>操作，在许多场景下表现良好。</a:t>
            </a:r>
            <a:r>
              <a:rPr lang="en-US" altLang="zh-CN"/>
              <a:t> </a:t>
            </a:r>
            <a:r>
              <a:rPr lang="zh-CN" altLang="en-US"/>
              <a:t>然</a:t>
            </a:r>
            <a:r>
              <a:rPr lang="en-US" altLang="en-US"/>
              <a:t>⽽</a:t>
            </a:r>
            <a:r>
              <a:rPr lang="zh-CN" altLang="en-US"/>
              <a:t>，针对</a:t>
            </a:r>
            <a:r>
              <a:rPr lang="en-US" altLang="en-US"/>
              <a:t>⽂</a:t>
            </a:r>
            <a:r>
              <a:rPr lang="zh-CN" altLang="en-US"/>
              <a:t>件系统元数据管理这种特定场景，</a:t>
            </a:r>
            <a:r>
              <a:rPr lang="en-US" altLang="zh-CN"/>
              <a:t>LSM-Tree </a:t>
            </a:r>
            <a:r>
              <a:rPr lang="zh-CN" altLang="en-US"/>
              <a:t>固有的架构缺陷开始凸显出来</a:t>
            </a:r>
            <a:r>
              <a:rPr lang="en-US" altLang="zh-CN"/>
              <a:t>。</a:t>
            </a:r>
            <a:endParaRPr lang="en-US" altLang="zh-CN"/>
          </a:p>
          <a:p>
            <a:r>
              <a:rPr lang="en-US" altLang="zh-CN"/>
              <a:t>LSM-Tree</a:t>
            </a:r>
            <a:r>
              <a:rPr lang="zh-CN" altLang="en-US"/>
              <a:t>是顺序写入</a:t>
            </a:r>
            <a:r>
              <a:rPr lang="en-US" altLang="zh-CN"/>
              <a:t>，</a:t>
            </a:r>
            <a:r>
              <a:rPr lang="zh-CN" altLang="en-US"/>
              <a:t>以及压缩合并的机制</a:t>
            </a:r>
            <a:r>
              <a:rPr lang="en-US" altLang="zh-CN"/>
              <a:t>，</a:t>
            </a:r>
            <a:r>
              <a:rPr lang="zh-CN" altLang="en-US"/>
              <a:t>带来了较大的计算资源开销</a:t>
            </a:r>
            <a:r>
              <a:rPr lang="en-US" altLang="zh-CN"/>
              <a:t>。</a:t>
            </a:r>
            <a:endParaRPr lang="en-US" altLang="zh-CN"/>
          </a:p>
          <a:p>
            <a:r>
              <a:rPr lang="zh-CN" altLang="en-US"/>
              <a:t>而</a:t>
            </a:r>
            <a:r>
              <a:rPr lang="en-US" altLang="en-US"/>
              <a:t>⽂</a:t>
            </a:r>
            <a:r>
              <a:rPr lang="zh-CN" altLang="en-US"/>
              <a:t>件系统元数据</a:t>
            </a:r>
            <a:r>
              <a:rPr lang="en-US" altLang="zh-CN"/>
              <a:t>“</a:t>
            </a:r>
            <a:r>
              <a:rPr lang="zh-CN" altLang="en-US"/>
              <a:t>点查为主，局部范围查，</a:t>
            </a:r>
            <a:r>
              <a:rPr lang="en-US" altLang="en-US"/>
              <a:t>⽆</a:t>
            </a:r>
            <a:r>
              <a:rPr lang="zh-CN" altLang="en-US"/>
              <a:t>需全局排序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zh-CN" altLang="en-US"/>
              <a:t>这就导致性能和资源效率</a:t>
            </a:r>
            <a:r>
              <a:rPr lang="en-US" altLang="en-US"/>
              <a:t>⽅⾯</a:t>
            </a:r>
            <a:r>
              <a:rPr lang="zh-CN" altLang="en-US"/>
              <a:t>都存在显著的提升空间</a:t>
            </a:r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，</a:t>
            </a:r>
            <a:r>
              <a:rPr lang="zh-CN" altLang="en-US"/>
              <a:t>基于动态块链的存储方案主要是针对“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LSM-Tree 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的全局有序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Compaction 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机制</a:t>
            </a:r>
            <a:r>
              <a:rPr lang="zh-CN" altLang="en-US"/>
              <a:t>”所带来的计算资源的开销进行读写方面的优化</a:t>
            </a:r>
            <a:r>
              <a:rPr lang="en-US" altLang="zh-CN"/>
              <a:t>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 fontAlgn="auto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业界在分布式文件系统元数据存储管理方</a:t>
            </a:r>
            <a:r>
              <a:rPr lang="en-US" altLang="en-US"/>
              <a:t>⾯</a:t>
            </a:r>
            <a:r>
              <a:rPr lang="zh-CN" altLang="en-US"/>
              <a:t>，最常</a:t>
            </a:r>
            <a:r>
              <a:rPr lang="en-US" altLang="en-US"/>
              <a:t>⻅</a:t>
            </a:r>
            <a:r>
              <a:rPr lang="zh-CN" altLang="en-US"/>
              <a:t>的解决</a:t>
            </a:r>
            <a:r>
              <a:rPr lang="en-US" altLang="en-US"/>
              <a:t>⽅</a:t>
            </a:r>
            <a:r>
              <a:rPr lang="zh-CN" altLang="en-US"/>
              <a:t>案是采</a:t>
            </a:r>
            <a:r>
              <a:rPr lang="en-US" altLang="en-US"/>
              <a:t>⽤</a:t>
            </a:r>
            <a:r>
              <a:rPr lang="zh-CN" altLang="en-US"/>
              <a:t>基于</a:t>
            </a:r>
            <a:r>
              <a:rPr lang="en-US" altLang="zh-CN"/>
              <a:t> LSM-Tree</a:t>
            </a:r>
            <a:r>
              <a:rPr lang="zh-CN" altLang="en-US"/>
              <a:t>（如</a:t>
            </a:r>
            <a:r>
              <a:rPr lang="en-US" altLang="zh-CN"/>
              <a:t> LevelDB</a:t>
            </a:r>
            <a:r>
              <a:rPr lang="zh-CN" altLang="en-US"/>
              <a:t>、</a:t>
            </a:r>
            <a:r>
              <a:rPr lang="en-US" altLang="zh-CN"/>
              <a:t>RocksDB</a:t>
            </a:r>
            <a:r>
              <a:rPr lang="zh-CN" altLang="en-US"/>
              <a:t>）的</a:t>
            </a:r>
            <a:r>
              <a:rPr lang="en-US" altLang="zh-CN"/>
              <a:t> KV </a:t>
            </a:r>
            <a:r>
              <a:rPr lang="zh-CN" altLang="en-US"/>
              <a:t>存储引擎。</a:t>
            </a:r>
            <a:r>
              <a:rPr lang="en-US" altLang="zh-CN"/>
              <a:t> LSM-Tree </a:t>
            </a:r>
            <a:r>
              <a:rPr lang="zh-CN" altLang="en-US"/>
              <a:t>因其写优化特性，能够</a:t>
            </a:r>
            <a:r>
              <a:rPr lang="en-US" altLang="en-US"/>
              <a:t>⽀</a:t>
            </a:r>
            <a:r>
              <a:rPr lang="zh-CN" altLang="en-US"/>
              <a:t>持</a:t>
            </a:r>
            <a:r>
              <a:rPr lang="en-US" altLang="en-US"/>
              <a:t>⾼</a:t>
            </a:r>
            <a:r>
              <a:rPr lang="zh-CN" altLang="en-US"/>
              <a:t>效的写</a:t>
            </a:r>
            <a:r>
              <a:rPr lang="en-US" altLang="en-US"/>
              <a:t>⼊</a:t>
            </a:r>
            <a:r>
              <a:rPr lang="zh-CN" altLang="en-US"/>
              <a:t>操作，在许多场景下表现良好。</a:t>
            </a:r>
            <a:r>
              <a:rPr lang="en-US" altLang="zh-CN"/>
              <a:t> </a:t>
            </a:r>
            <a:r>
              <a:rPr lang="zh-CN" altLang="en-US"/>
              <a:t>然</a:t>
            </a:r>
            <a:r>
              <a:rPr lang="en-US" altLang="en-US"/>
              <a:t>⽽</a:t>
            </a:r>
            <a:r>
              <a:rPr lang="zh-CN" altLang="en-US"/>
              <a:t>，针对</a:t>
            </a:r>
            <a:r>
              <a:rPr lang="en-US" altLang="en-US"/>
              <a:t>⽂</a:t>
            </a:r>
            <a:r>
              <a:rPr lang="zh-CN" altLang="en-US"/>
              <a:t>件系统元数据管理这种特定场景，</a:t>
            </a:r>
            <a:r>
              <a:rPr lang="en-US" altLang="zh-CN"/>
              <a:t>LSM-Tree </a:t>
            </a:r>
            <a:r>
              <a:rPr lang="zh-CN" altLang="en-US"/>
              <a:t>固有的架构缺陷开始凸显出来</a:t>
            </a:r>
            <a:r>
              <a:rPr lang="en-US" altLang="zh-CN"/>
              <a:t>。</a:t>
            </a:r>
            <a:endParaRPr lang="en-US" altLang="zh-CN"/>
          </a:p>
          <a:p>
            <a:r>
              <a:rPr lang="en-US" altLang="zh-CN"/>
              <a:t>LSM-Tree</a:t>
            </a:r>
            <a:r>
              <a:rPr lang="zh-CN" altLang="en-US"/>
              <a:t>是顺序写入</a:t>
            </a:r>
            <a:r>
              <a:rPr lang="en-US" altLang="zh-CN"/>
              <a:t>，</a:t>
            </a:r>
            <a:r>
              <a:rPr lang="zh-CN" altLang="en-US"/>
              <a:t>以及压缩合并的机制</a:t>
            </a:r>
            <a:r>
              <a:rPr lang="en-US" altLang="zh-CN"/>
              <a:t>，</a:t>
            </a:r>
            <a:r>
              <a:rPr lang="zh-CN" altLang="en-US"/>
              <a:t>带来了较大的计算资源开销</a:t>
            </a:r>
            <a:r>
              <a:rPr lang="en-US" altLang="zh-CN"/>
              <a:t>。</a:t>
            </a:r>
            <a:endParaRPr lang="en-US" altLang="zh-CN"/>
          </a:p>
          <a:p>
            <a:r>
              <a:rPr lang="zh-CN" altLang="en-US"/>
              <a:t>而</a:t>
            </a:r>
            <a:r>
              <a:rPr lang="en-US" altLang="en-US"/>
              <a:t>⽂</a:t>
            </a:r>
            <a:r>
              <a:rPr lang="zh-CN" altLang="en-US"/>
              <a:t>件系统元数据</a:t>
            </a:r>
            <a:r>
              <a:rPr lang="en-US" altLang="zh-CN"/>
              <a:t>“</a:t>
            </a:r>
            <a:r>
              <a:rPr lang="zh-CN" altLang="en-US"/>
              <a:t>点查为主，局部范围查，</a:t>
            </a:r>
            <a:r>
              <a:rPr lang="en-US" altLang="en-US"/>
              <a:t>⽆</a:t>
            </a:r>
            <a:r>
              <a:rPr lang="zh-CN" altLang="en-US"/>
              <a:t>需全局排序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zh-CN" altLang="en-US"/>
              <a:t>这就导致性能和资源效率</a:t>
            </a:r>
            <a:r>
              <a:rPr lang="en-US" altLang="en-US"/>
              <a:t>⽅⾯</a:t>
            </a:r>
            <a:r>
              <a:rPr lang="zh-CN" altLang="en-US"/>
              <a:t>都存在显著的提升空间</a:t>
            </a:r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，</a:t>
            </a:r>
            <a:r>
              <a:rPr lang="zh-CN" altLang="en-US"/>
              <a:t>基于动态块链的存储方案主要是针对“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LSM-Tree 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的全局有序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Compaction 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机制</a:t>
            </a:r>
            <a:r>
              <a:rPr lang="zh-CN" altLang="en-US"/>
              <a:t>”所带来的计算资源的开销进行读写方面的优化</a:t>
            </a:r>
            <a:r>
              <a:rPr lang="en-US" altLang="zh-CN"/>
              <a:t>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业界在分布式文件系统元数据存储管理方</a:t>
            </a:r>
            <a:r>
              <a:rPr lang="en-US" altLang="en-US"/>
              <a:t>⾯</a:t>
            </a:r>
            <a:r>
              <a:rPr lang="zh-CN" altLang="en-US"/>
              <a:t>，最常</a:t>
            </a:r>
            <a:r>
              <a:rPr lang="en-US" altLang="en-US"/>
              <a:t>⻅</a:t>
            </a:r>
            <a:r>
              <a:rPr lang="zh-CN" altLang="en-US"/>
              <a:t>的解决</a:t>
            </a:r>
            <a:r>
              <a:rPr lang="en-US" altLang="en-US"/>
              <a:t>⽅</a:t>
            </a:r>
            <a:r>
              <a:rPr lang="zh-CN" altLang="en-US"/>
              <a:t>案是采</a:t>
            </a:r>
            <a:r>
              <a:rPr lang="en-US" altLang="en-US"/>
              <a:t>⽤</a:t>
            </a:r>
            <a:r>
              <a:rPr lang="zh-CN" altLang="en-US"/>
              <a:t>基于</a:t>
            </a:r>
            <a:r>
              <a:rPr lang="en-US" altLang="zh-CN"/>
              <a:t> LSM-Tree</a:t>
            </a:r>
            <a:r>
              <a:rPr lang="zh-CN" altLang="en-US"/>
              <a:t>（如</a:t>
            </a:r>
            <a:r>
              <a:rPr lang="en-US" altLang="zh-CN"/>
              <a:t> LevelDB</a:t>
            </a:r>
            <a:r>
              <a:rPr lang="zh-CN" altLang="en-US"/>
              <a:t>、</a:t>
            </a:r>
            <a:r>
              <a:rPr lang="en-US" altLang="zh-CN"/>
              <a:t>RocksDB</a:t>
            </a:r>
            <a:r>
              <a:rPr lang="zh-CN" altLang="en-US"/>
              <a:t>）的</a:t>
            </a:r>
            <a:r>
              <a:rPr lang="en-US" altLang="zh-CN"/>
              <a:t> KV </a:t>
            </a:r>
            <a:r>
              <a:rPr lang="zh-CN" altLang="en-US"/>
              <a:t>存储引擎。</a:t>
            </a:r>
            <a:r>
              <a:rPr lang="en-US" altLang="zh-CN"/>
              <a:t> LSM-Tree </a:t>
            </a:r>
            <a:r>
              <a:rPr lang="zh-CN" altLang="en-US"/>
              <a:t>因其写优化特性，能够</a:t>
            </a:r>
            <a:r>
              <a:rPr lang="en-US" altLang="en-US"/>
              <a:t>⽀</a:t>
            </a:r>
            <a:r>
              <a:rPr lang="zh-CN" altLang="en-US"/>
              <a:t>持</a:t>
            </a:r>
            <a:r>
              <a:rPr lang="en-US" altLang="en-US"/>
              <a:t>⾼</a:t>
            </a:r>
            <a:r>
              <a:rPr lang="zh-CN" altLang="en-US"/>
              <a:t>效的写</a:t>
            </a:r>
            <a:r>
              <a:rPr lang="en-US" altLang="en-US"/>
              <a:t>⼊</a:t>
            </a:r>
            <a:r>
              <a:rPr lang="zh-CN" altLang="en-US"/>
              <a:t>操作，在许多场景下表现良好。</a:t>
            </a:r>
            <a:r>
              <a:rPr lang="en-US" altLang="zh-CN"/>
              <a:t> </a:t>
            </a:r>
            <a:r>
              <a:rPr lang="zh-CN" altLang="en-US"/>
              <a:t>然</a:t>
            </a:r>
            <a:r>
              <a:rPr lang="en-US" altLang="en-US"/>
              <a:t>⽽</a:t>
            </a:r>
            <a:r>
              <a:rPr lang="zh-CN" altLang="en-US"/>
              <a:t>，针对</a:t>
            </a:r>
            <a:r>
              <a:rPr lang="en-US" altLang="en-US"/>
              <a:t>⽂</a:t>
            </a:r>
            <a:r>
              <a:rPr lang="zh-CN" altLang="en-US"/>
              <a:t>件系统元数据管理这种特定场景，</a:t>
            </a:r>
            <a:r>
              <a:rPr lang="en-US" altLang="zh-CN"/>
              <a:t>LSM-Tree </a:t>
            </a:r>
            <a:r>
              <a:rPr lang="zh-CN" altLang="en-US"/>
              <a:t>固有的架构缺陷开始凸显出来</a:t>
            </a:r>
            <a:r>
              <a:rPr lang="en-US" altLang="zh-CN"/>
              <a:t>。</a:t>
            </a:r>
            <a:endParaRPr lang="en-US" altLang="zh-CN"/>
          </a:p>
          <a:p>
            <a:r>
              <a:rPr lang="en-US" altLang="zh-CN"/>
              <a:t>LSM-Tree</a:t>
            </a:r>
            <a:r>
              <a:rPr lang="zh-CN" altLang="en-US"/>
              <a:t>是顺序写入</a:t>
            </a:r>
            <a:r>
              <a:rPr lang="en-US" altLang="zh-CN"/>
              <a:t>，</a:t>
            </a:r>
            <a:r>
              <a:rPr lang="zh-CN" altLang="en-US"/>
              <a:t>以及压缩合并的机制</a:t>
            </a:r>
            <a:r>
              <a:rPr lang="en-US" altLang="zh-CN"/>
              <a:t>，</a:t>
            </a:r>
            <a:r>
              <a:rPr lang="zh-CN" altLang="en-US"/>
              <a:t>带来了较大的计算资源开销</a:t>
            </a:r>
            <a:r>
              <a:rPr lang="en-US" altLang="zh-CN"/>
              <a:t>。</a:t>
            </a:r>
            <a:endParaRPr lang="en-US" altLang="zh-CN"/>
          </a:p>
          <a:p>
            <a:r>
              <a:rPr lang="zh-CN" altLang="en-US"/>
              <a:t>而</a:t>
            </a:r>
            <a:r>
              <a:rPr lang="en-US" altLang="en-US"/>
              <a:t>⽂</a:t>
            </a:r>
            <a:r>
              <a:rPr lang="zh-CN" altLang="en-US"/>
              <a:t>件系统元数据</a:t>
            </a:r>
            <a:r>
              <a:rPr lang="en-US" altLang="zh-CN"/>
              <a:t>“</a:t>
            </a:r>
            <a:r>
              <a:rPr lang="zh-CN" altLang="en-US"/>
              <a:t>点查为主，局部范围查，</a:t>
            </a:r>
            <a:r>
              <a:rPr lang="en-US" altLang="en-US"/>
              <a:t>⽆</a:t>
            </a:r>
            <a:r>
              <a:rPr lang="zh-CN" altLang="en-US"/>
              <a:t>需全局排序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zh-CN" altLang="en-US"/>
              <a:t>这就导致性能和资源效率</a:t>
            </a:r>
            <a:r>
              <a:rPr lang="en-US" altLang="en-US"/>
              <a:t>⽅⾯</a:t>
            </a:r>
            <a:r>
              <a:rPr lang="zh-CN" altLang="en-US"/>
              <a:t>都存在显著的提升空间</a:t>
            </a:r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，</a:t>
            </a:r>
            <a:r>
              <a:rPr lang="zh-CN" altLang="en-US"/>
              <a:t>基于动态块链的存储方案主要是针对“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LSM-Tree 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的全局有序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Compaction 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机制</a:t>
            </a:r>
            <a:r>
              <a:rPr lang="zh-CN" altLang="en-US"/>
              <a:t>”所带来的计算资源的开销进行读写方面的优化</a:t>
            </a:r>
            <a:r>
              <a:rPr lang="en-US" altLang="zh-CN"/>
              <a:t>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以上是动态块链存储引擎的基本架构</a:t>
            </a:r>
            <a:r>
              <a:rPr lang="en-US" altLang="zh-CN"/>
              <a:t>。</a:t>
            </a:r>
            <a:r>
              <a:rPr lang="zh-CN" altLang="en-US"/>
              <a:t>它包含两级索引</a:t>
            </a:r>
            <a:r>
              <a:rPr lang="en-US" altLang="zh-CN"/>
              <a:t>，</a:t>
            </a:r>
            <a:r>
              <a:rPr lang="zh-CN" altLang="en-US"/>
              <a:t>其中一级索引是由唯一的目录</a:t>
            </a:r>
            <a:r>
              <a:rPr lang="en-US" altLang="zh-CN"/>
              <a:t>ID</a:t>
            </a:r>
            <a:r>
              <a:rPr lang="zh-CN" altLang="en-US"/>
              <a:t>指向其目录控制块</a:t>
            </a:r>
            <a:r>
              <a:rPr lang="en-US" altLang="zh-CN"/>
              <a:t>，</a:t>
            </a:r>
            <a:r>
              <a:rPr lang="zh-CN" altLang="en-US"/>
              <a:t>目录控制块中</a:t>
            </a:r>
            <a:r>
              <a:rPr lang="zh-CN" altLang="en-US">
                <a:sym typeface="+mn-ea"/>
              </a:rPr>
              <a:t>保存块链头指针、当前块类型和二级表的</a:t>
            </a:r>
            <a:r>
              <a:rPr lang="zh-CN" altLang="en-US">
                <a:sym typeface="+mn-ea"/>
              </a:rPr>
              <a:t>指针等信息</a:t>
            </a:r>
            <a:r>
              <a:rPr lang="en-US" altLang="zh-CN">
                <a:sym typeface="+mn-ea"/>
              </a:rPr>
              <a:t>。</a:t>
            </a:r>
            <a:r>
              <a:rPr lang="zh-CN" altLang="en-US">
                <a:sym typeface="+mn-ea"/>
              </a:rPr>
              <a:t>这条链是顺序增长的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然后链上可以混合不同大小的块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当链尾的块存储空间不足时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可以申请更大的</a:t>
            </a:r>
            <a:r>
              <a:rPr lang="zh-CN" altLang="en-US">
                <a:sym typeface="+mn-ea"/>
              </a:rPr>
              <a:t>块放到末尾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二级哈希索引可以通过文件名定位其文件的物理地址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以上两个哈希表是存放在内存中的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数据存放于磁盘当中</a:t>
            </a:r>
            <a:r>
              <a:rPr lang="en-US" altLang="zh-CN">
                <a:sym typeface="+mn-ea"/>
              </a:rPr>
              <a:t>。</a:t>
            </a:r>
            <a:r>
              <a:rPr lang="zh-CN" altLang="en-US">
                <a:sym typeface="+mn-ea"/>
              </a:rPr>
              <a:t>因此在进行点查时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仅需一次磁盘</a:t>
            </a:r>
            <a:r>
              <a:rPr lang="en-US" altLang="zh-CN">
                <a:sym typeface="+mn-ea"/>
              </a:rPr>
              <a:t>I/O。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另外该方案规定了每条记录的长度为固定的</a:t>
            </a:r>
            <a:r>
              <a:rPr lang="en-US" altLang="zh-CN">
                <a:sym typeface="+mn-ea"/>
              </a:rPr>
              <a:t>256</a:t>
            </a:r>
            <a:r>
              <a:rPr lang="zh-CN" altLang="en-US">
                <a:sym typeface="+mn-ea"/>
              </a:rPr>
              <a:t>个字节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其中后八个字节存放的是时间戳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用于目录扫描时不重不漏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这个我后面再具体展开来介绍</a:t>
            </a:r>
            <a:r>
              <a:rPr lang="en-US" altLang="zh-CN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 b="1">
                <a:highlight>
                  <a:srgbClr val="FFFF00"/>
                </a:highlight>
                <a:sym typeface="+mn-ea"/>
              </a:rPr>
              <a:t>疑问：这个顺序生长的链表，他是如何判断分配多少大小的块的？</a:t>
            </a:r>
            <a:endParaRPr lang="zh-CN" altLang="en-US" b="1">
              <a:highlight>
                <a:srgbClr val="FFFF00"/>
              </a:highlight>
              <a:sym typeface="+mn-ea"/>
            </a:endParaRPr>
          </a:p>
          <a:p>
            <a:r>
              <a:rPr lang="zh-CN" altLang="en-US" b="1">
                <a:highlight>
                  <a:srgbClr val="FFFF00"/>
                </a:highlight>
                <a:sym typeface="+mn-ea"/>
              </a:rPr>
              <a:t>随着同一个目录中文件的写入，这个块链对持续增加，对应的二级哈希表中的键值对也会增加。倘若这两个哈希表都放到内存当中，是否会对内存带来较大的开销。</a:t>
            </a:r>
            <a:endParaRPr lang="zh-CN" altLang="en-US" b="1">
              <a:highlight>
                <a:srgbClr val="FFFF00"/>
              </a:highlight>
              <a:sym typeface="+mn-ea"/>
            </a:endParaRPr>
          </a:p>
          <a:p>
            <a:endParaRPr lang="zh-CN" altLang="en-US" b="1">
              <a:highlight>
                <a:srgbClr val="FFFF00"/>
              </a:highlight>
              <a:sym typeface="+mn-ea"/>
            </a:endParaRPr>
          </a:p>
          <a:p>
            <a:r>
              <a:rPr lang="zh-CN" altLang="en-US" b="1">
                <a:highlight>
                  <a:srgbClr val="FFFF00"/>
                </a:highlight>
                <a:sym typeface="+mn-ea"/>
              </a:rPr>
              <a:t>在此之前，我对这个内存开销进行了估算</a:t>
            </a:r>
            <a:r>
              <a:rPr lang="en-US" altLang="zh-CN" b="1">
                <a:highlight>
                  <a:srgbClr val="FFFF00"/>
                </a:highlight>
                <a:sym typeface="+mn-ea"/>
              </a:rPr>
              <a:t>-&gt;</a:t>
            </a:r>
            <a:endParaRPr lang="en-US" altLang="zh-CN" b="1">
              <a:highlight>
                <a:srgbClr val="FFFF00"/>
              </a:highlight>
              <a:sym typeface="+mn-ea"/>
            </a:endParaRPr>
          </a:p>
          <a:p>
            <a:r>
              <a:rPr lang="zh-CN" altLang="en-US" b="1">
                <a:highlight>
                  <a:srgbClr val="FFFF00"/>
                </a:highlight>
                <a:sym typeface="+mn-ea"/>
              </a:rPr>
              <a:t>假如我要写一亿条数据，一级哈希表中的块链结构不会占用太多的空间，按</a:t>
            </a:r>
            <a:r>
              <a:rPr lang="en-US" altLang="zh-CN" b="1">
                <a:highlight>
                  <a:srgbClr val="FFFF00"/>
                </a:highlight>
                <a:sym typeface="+mn-ea"/>
              </a:rPr>
              <a:t>ChunkNode32B</a:t>
            </a:r>
            <a:r>
              <a:rPr lang="zh-CN" altLang="en-US" b="1">
                <a:highlight>
                  <a:srgbClr val="FFFF00"/>
                </a:highlight>
                <a:sym typeface="+mn-ea"/>
              </a:rPr>
              <a:t>，最后也是需要几十兆的开销。但是对应的二级哈希表对应的开销就大了，可能需要</a:t>
            </a:r>
            <a:r>
              <a:rPr lang="en-US" altLang="zh-CN" b="1">
                <a:highlight>
                  <a:srgbClr val="FFFF00"/>
                </a:highlight>
                <a:sym typeface="+mn-ea"/>
              </a:rPr>
              <a:t>2</a:t>
            </a:r>
            <a:r>
              <a:rPr lang="zh-CN" altLang="en-US" b="1">
                <a:highlight>
                  <a:srgbClr val="FFFF00"/>
                </a:highlight>
                <a:sym typeface="+mn-ea"/>
              </a:rPr>
              <a:t>到</a:t>
            </a:r>
            <a:r>
              <a:rPr lang="en-US" altLang="zh-CN" b="1">
                <a:highlight>
                  <a:srgbClr val="FFFF00"/>
                </a:highlight>
                <a:sym typeface="+mn-ea"/>
              </a:rPr>
              <a:t>3</a:t>
            </a:r>
            <a:r>
              <a:rPr lang="zh-CN" altLang="en-US" b="1">
                <a:highlight>
                  <a:srgbClr val="FFFF00"/>
                </a:highlight>
                <a:sym typeface="+mn-ea"/>
              </a:rPr>
              <a:t>个</a:t>
            </a:r>
            <a:r>
              <a:rPr lang="en-US" altLang="zh-CN" b="1">
                <a:highlight>
                  <a:srgbClr val="FFFF00"/>
                </a:highlight>
                <a:sym typeface="+mn-ea"/>
              </a:rPr>
              <a:t>G</a:t>
            </a:r>
            <a:r>
              <a:rPr lang="zh-CN" altLang="en-US" b="1">
                <a:highlight>
                  <a:srgbClr val="FFFF00"/>
                </a:highlight>
                <a:sym typeface="+mn-ea"/>
              </a:rPr>
              <a:t>。</a:t>
            </a:r>
            <a:endParaRPr lang="zh-CN" altLang="en-US" b="1">
              <a:highlight>
                <a:srgbClr val="FFFF00"/>
              </a:highlight>
              <a:sym typeface="+mn-ea"/>
            </a:endParaRPr>
          </a:p>
          <a:p>
            <a:r>
              <a:rPr lang="zh-CN" altLang="en-US" b="1">
                <a:highlight>
                  <a:srgbClr val="FFFF00"/>
                </a:highlight>
                <a:sym typeface="+mn-ea"/>
              </a:rPr>
              <a:t>另外，我不太清楚这个动态块链结构的二级哈希表与</a:t>
            </a:r>
            <a:r>
              <a:rPr lang="en-US" altLang="zh-CN" b="1">
                <a:highlight>
                  <a:srgbClr val="FFFF00"/>
                </a:highlight>
                <a:sym typeface="+mn-ea"/>
              </a:rPr>
              <a:t>PhatKV</a:t>
            </a:r>
            <a:r>
              <a:rPr lang="zh-CN" altLang="en-US" b="1">
                <a:highlight>
                  <a:srgbClr val="FFFF00"/>
                </a:highlight>
                <a:sym typeface="+mn-ea"/>
              </a:rPr>
              <a:t>中的二级哈希表是否有什么不同，里面存放的都是文件名指向元数据的物理地址这样的信息。</a:t>
            </a:r>
            <a:endParaRPr lang="zh-CN" altLang="en-US" b="1">
              <a:highlight>
                <a:srgbClr val="FFFF00"/>
              </a:highlight>
              <a:sym typeface="+mn-ea"/>
            </a:endParaRPr>
          </a:p>
          <a:p>
            <a:r>
              <a:rPr lang="en-US" altLang="zh-CN" b="1">
                <a:highlight>
                  <a:srgbClr val="FFFF00"/>
                </a:highlight>
                <a:sym typeface="+mn-ea"/>
              </a:rPr>
              <a:t>PhatKV</a:t>
            </a:r>
            <a:r>
              <a:rPr lang="zh-CN" altLang="en-US" b="1">
                <a:highlight>
                  <a:srgbClr val="FFFF00"/>
                </a:highlight>
                <a:sym typeface="+mn-ea"/>
              </a:rPr>
              <a:t>是利用了连续哈希桶的形式，那动态块链是什么</a:t>
            </a:r>
            <a:r>
              <a:rPr lang="zh-CN" altLang="en-US" b="1">
                <a:highlight>
                  <a:srgbClr val="FFFF00"/>
                </a:highlight>
                <a:sym typeface="+mn-ea"/>
              </a:rPr>
              <a:t>结构？</a:t>
            </a:r>
            <a:endParaRPr lang="zh-CN" altLang="en-US" b="1"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DirEntry </a:t>
            </a:r>
            <a:r>
              <a:rPr lang="zh-CN" altLang="en-US"/>
              <a:t>里保存块链头指针、当前块类型等；</a:t>
            </a:r>
            <a:endParaRPr lang="zh-CN" altLang="en-US"/>
          </a:p>
          <a:p>
            <a:r>
              <a:rPr lang="en-US" altLang="zh-CN"/>
              <a:t>FileLocation </a:t>
            </a:r>
            <a:r>
              <a:rPr lang="zh-CN" altLang="en-US"/>
              <a:t>里是块类型、块号、槽位。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ChunkNode </a:t>
            </a:r>
            <a:r>
              <a:rPr lang="zh-CN" altLang="en-US"/>
              <a:t>里最重要的字段是：</a:t>
            </a:r>
            <a:r>
              <a:rPr lang="en-US" altLang="zh-CN"/>
              <a:t>chunk_id</a:t>
            </a:r>
            <a:r>
              <a:rPr lang="zh-CN" altLang="en-US"/>
              <a:t>（物理块</a:t>
            </a:r>
            <a:r>
              <a:rPr lang="en-US" altLang="zh-CN"/>
              <a:t> ID</a:t>
            </a:r>
            <a:r>
              <a:rPr lang="zh-CN" altLang="en-US"/>
              <a:t>）、</a:t>
            </a:r>
            <a:r>
              <a:rPr lang="en-US" altLang="zh-CN"/>
              <a:t>current_type</a:t>
            </a:r>
            <a:r>
              <a:rPr lang="zh-CN" altLang="en-US"/>
              <a:t>（</a:t>
            </a:r>
            <a:r>
              <a:rPr lang="en-US" altLang="zh-CN"/>
              <a:t>8K/16K…</a:t>
            </a:r>
            <a:r>
              <a:rPr lang="zh-CN" altLang="en-US"/>
              <a:t>）、</a:t>
            </a:r>
            <a:r>
              <a:rPr lang="en-US" altLang="zh-CN"/>
              <a:t>remaining_offset</a:t>
            </a:r>
            <a:r>
              <a:rPr lang="zh-CN" altLang="en-US"/>
              <a:t>（尾部可用偏移）、</a:t>
            </a:r>
            <a:r>
              <a:rPr lang="en-US" altLang="zh-CN"/>
              <a:t>next</a:t>
            </a:r>
            <a:r>
              <a:rPr lang="zh-CN" altLang="en-US"/>
              <a:t>（指向下一个块）。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、一级哈希表中存放的数据是由目录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指向对应的目录控制块，其中目录控制块中有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当前块的类型、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1 拷贝"/>
          <p:cNvPicPr>
            <a:picLocks noChangeAspect="1"/>
          </p:cNvPicPr>
          <p:nvPr userDrawn="1"/>
        </p:nvPicPr>
        <p:blipFill>
          <a:blip r:embed="rId5"/>
          <a:srcRect l="8193" r="8757" b="7375"/>
          <a:stretch>
            <a:fillRect/>
          </a:stretch>
        </p:blipFill>
        <p:spPr>
          <a:xfrm>
            <a:off x="0" y="-635"/>
            <a:ext cx="12242800" cy="685863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050415"/>
            <a:ext cx="12242800" cy="1625600"/>
          </a:xfrm>
          <a:prstGeom prst="rect">
            <a:avLst/>
          </a:prstGeom>
          <a:solidFill>
            <a:srgbClr val="004588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山东大学校徽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87035" y="328295"/>
            <a:ext cx="1268730" cy="1264920"/>
          </a:xfrm>
          <a:prstGeom prst="rect">
            <a:avLst/>
          </a:prstGeom>
        </p:spPr>
      </p:pic>
      <p:pic>
        <p:nvPicPr>
          <p:cNvPr id="10" name="图片 9" descr="山东大学校徽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87035" y="328295"/>
            <a:ext cx="1268730" cy="1264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69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17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373" y="136948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373" y="2066355"/>
            <a:ext cx="5157787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265" y="135487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265" y="2051750"/>
            <a:ext cx="5183188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325" y="1296035"/>
            <a:ext cx="10800080" cy="57594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74134" y="491067"/>
            <a:ext cx="11243733" cy="296493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74134" y="3937065"/>
            <a:ext cx="11243732" cy="2319802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03 拷贝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1 拷贝2"/>
          <p:cNvPicPr>
            <a:picLocks noChangeAspect="1"/>
          </p:cNvPicPr>
          <p:nvPr userDrawn="1"/>
        </p:nvPicPr>
        <p:blipFill>
          <a:blip r:embed="rId6">
            <a:alphaModFix amt="59000"/>
          </a:blip>
          <a:stretch>
            <a:fillRect/>
          </a:stretch>
        </p:blipFill>
        <p:spPr>
          <a:xfrm>
            <a:off x="3504565" y="0"/>
            <a:ext cx="8687435" cy="6858000"/>
          </a:xfrm>
          <a:prstGeom prst="rect">
            <a:avLst/>
          </a:prstGeom>
          <a:effectLst/>
        </p:spPr>
      </p:pic>
      <p:cxnSp>
        <p:nvCxnSpPr>
          <p:cNvPr id="12" name="直接连接符 11"/>
          <p:cNvCxnSpPr/>
          <p:nvPr userDrawn="1"/>
        </p:nvCxnSpPr>
        <p:spPr>
          <a:xfrm>
            <a:off x="3492500" y="1212850"/>
            <a:ext cx="0" cy="4953000"/>
          </a:xfrm>
          <a:prstGeom prst="line">
            <a:avLst/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1743075" y="1562100"/>
            <a:ext cx="836295" cy="330200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p>
            <a:pPr algn="ctr"/>
            <a:r>
              <a:rPr lang="zh-CN" altLang="en-US" sz="60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  <a:cs typeface="方正心海凤体" panose="02010600010101010101" charset="-122"/>
                <a:sym typeface="标准粗黑" panose="02000503000000000000" charset="-122"/>
              </a:rPr>
              <a:t>目</a:t>
            </a:r>
            <a:r>
              <a:rPr lang="en-US" altLang="zh-CN" sz="60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  <a:cs typeface="方正心海凤体" panose="02010600010101010101" charset="-122"/>
                <a:sym typeface="标准粗黑" panose="02000503000000000000" charset="-122"/>
              </a:rPr>
              <a:t>  </a:t>
            </a:r>
            <a:r>
              <a:rPr lang="zh-CN" altLang="en-US" sz="60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  <a:cs typeface="方正心海凤体" panose="02010600010101010101" charset="-122"/>
                <a:sym typeface="标准粗黑" panose="02000503000000000000" charset="-122"/>
              </a:rPr>
              <a:t>录</a:t>
            </a:r>
            <a:endParaRPr lang="zh-CN" altLang="en-US" sz="2800">
              <a:solidFill>
                <a:schemeClr val="bg1"/>
              </a:solidFill>
              <a:latin typeface="汉仪综艺体简" panose="02010600000101010101" charset="-122"/>
              <a:ea typeface="汉仪综艺体简" panose="02010600000101010101" charset="-122"/>
              <a:cs typeface="方正心海凤体" panose="02010600010101010101" charset="-122"/>
              <a:sym typeface="标准粗黑" panose="02000503000000000000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726440" y="2819400"/>
            <a:ext cx="859790" cy="27692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en-US" altLang="zh-CN" sz="4400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ONTENTS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 拷贝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087967" y="3694111"/>
            <a:ext cx="10016067" cy="2452689"/>
          </a:xfrm>
        </p:spPr>
        <p:txBody>
          <a:bodyPr wrap="square" anchor="t">
            <a:normAutofit/>
          </a:bodyPr>
          <a:lstStyle>
            <a:lvl1pPr algn="ctr">
              <a:defRPr sz="4200">
                <a:solidFill>
                  <a:schemeClr val="bg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单击此处输入章节标题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87967" y="313268"/>
            <a:ext cx="10016067" cy="2928406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80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章节编号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V="1">
            <a:off x="5664200" y="3241675"/>
            <a:ext cx="707390" cy="762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 拷贝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1 拷贝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15" name="矩形 14"/>
          <p:cNvSpPr/>
          <p:nvPr userDrawn="1"/>
        </p:nvSpPr>
        <p:spPr>
          <a:xfrm>
            <a:off x="12700" y="2476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71900" y="9005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  <a:defRPr kumimoji="1" lang="zh-CN" altLang="en-US" sz="3200" b="0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defRPr>
            </a:lvl1pPr>
          </a:lstStyle>
          <a:p>
            <a:pPr lvl="0"/>
            <a:r>
              <a:rPr lang="zh-CN" altLang="en-US" smtClean="0"/>
              <a:t>单击此处编辑标题样式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 rot="5400000" flipV="1">
            <a:off x="344170" y="11087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3335" y="1640840"/>
            <a:ext cx="12178030" cy="51034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山东大学校徽与英文校名标准组合（横式白）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894570" y="400050"/>
            <a:ext cx="1840230" cy="467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03 拷贝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810" y="0"/>
            <a:ext cx="12192000" cy="6858000"/>
          </a:xfrm>
          <a:prstGeom prst="rect">
            <a:avLst/>
          </a:prstGeom>
        </p:spPr>
      </p:pic>
      <p:pic>
        <p:nvPicPr>
          <p:cNvPr id="3" name="图片 2" descr="1 拷贝2"/>
          <p:cNvPicPr>
            <a:picLocks noChangeAspect="1"/>
          </p:cNvPicPr>
          <p:nvPr userDrawn="1"/>
        </p:nvPicPr>
        <p:blipFill>
          <a:blip r:embed="rId6">
            <a:alphaModFix amt="48000"/>
          </a:blip>
          <a:stretch>
            <a:fillRect/>
          </a:stretch>
        </p:blipFill>
        <p:spPr>
          <a:xfrm>
            <a:off x="-3810" y="-9525"/>
            <a:ext cx="12192635" cy="6858000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2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8400" y="7735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正文页面标题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 rot="5400000" flipV="1">
            <a:off x="344170" y="11087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3335" y="1640840"/>
            <a:ext cx="12178030" cy="51034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694690" y="1364615"/>
            <a:ext cx="10799445" cy="48133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69469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875411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89.xml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90.xml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91.xml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92.xml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93.xml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94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95.xml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99.xml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100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10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102.xml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3.xml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4.xml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5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106.xml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7.xml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8.xml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9.xml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10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111.xml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112.xml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13.xml"/><Relationship Id="rId1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114.xml"/><Relationship Id="rId2" Type="http://schemas.openxmlformats.org/officeDocument/2006/relationships/image" Target="../media/image21.png"/><Relationship Id="rId1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15.xml"/><Relationship Id="rId1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16.xml"/><Relationship Id="rId1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117.xml"/><Relationship Id="rId2" Type="http://schemas.openxmlformats.org/officeDocument/2006/relationships/image" Target="../media/image22.png"/><Relationship Id="rId1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18.xml"/><Relationship Id="rId1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19.xml"/><Relationship Id="rId1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120.xml"/><Relationship Id="rId2" Type="http://schemas.openxmlformats.org/officeDocument/2006/relationships/image" Target="../media/image23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83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21.xml"/><Relationship Id="rId1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22.xml"/><Relationship Id="rId1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23.xml"/><Relationship Id="rId1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24.xml"/><Relationship Id="rId1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9.xml"/><Relationship Id="rId3" Type="http://schemas.openxmlformats.org/officeDocument/2006/relationships/tags" Target="../tags/tag128.xml"/><Relationship Id="rId2" Type="http://schemas.openxmlformats.org/officeDocument/2006/relationships/image" Target="../media/image24.png"/><Relationship Id="rId1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32.xml"/><Relationship Id="rId1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33.xml"/><Relationship Id="rId2" Type="http://schemas.openxmlformats.org/officeDocument/2006/relationships/image" Target="../media/image14.png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84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85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86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87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8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 拷贝"/>
          <p:cNvPicPr>
            <a:picLocks noChangeAspect="1"/>
          </p:cNvPicPr>
          <p:nvPr/>
        </p:nvPicPr>
        <p:blipFill>
          <a:blip r:embed="rId1"/>
          <a:srcRect l="8193" r="8757" b="7375"/>
          <a:stretch>
            <a:fillRect/>
          </a:stretch>
        </p:blipFill>
        <p:spPr>
          <a:xfrm>
            <a:off x="0" y="-635"/>
            <a:ext cx="12242800" cy="68586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050415"/>
            <a:ext cx="12242800" cy="1625600"/>
          </a:xfrm>
          <a:prstGeom prst="rect">
            <a:avLst/>
          </a:prstGeom>
          <a:solidFill>
            <a:srgbClr val="004588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2100" y="2240915"/>
            <a:ext cx="117087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>
                <a:solidFill>
                  <a:schemeClr val="bg1"/>
                </a:solidFill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汉仪黑方简" panose="00020600040101010101" charset="-122"/>
              </a:rPr>
              <a:t>目录树索引研究日志</a:t>
            </a:r>
            <a:endParaRPr lang="en-US" altLang="zh-CN" sz="7200">
              <a:solidFill>
                <a:schemeClr val="bg1"/>
              </a:solidFill>
              <a:latin typeface="汉仪综艺体简" panose="02010600000101010101" charset="-122"/>
              <a:ea typeface="汉仪综艺体简" panose="02010600000101010101" charset="-122"/>
              <a:cs typeface="汉仪综艺体简" panose="02010600000101010101" charset="-122"/>
              <a:sym typeface="汉仪黑方简" panose="00020600040101010101" charset="-122"/>
            </a:endParaRPr>
          </a:p>
        </p:txBody>
      </p:sp>
      <p:pic>
        <p:nvPicPr>
          <p:cNvPr id="8" name="图片 7" descr="山东大学校徽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035" y="328295"/>
            <a:ext cx="1268730" cy="1264920"/>
          </a:xfrm>
          <a:prstGeom prst="rect">
            <a:avLst/>
          </a:prstGeom>
        </p:spPr>
      </p:pic>
      <p:pic>
        <p:nvPicPr>
          <p:cNvPr id="13" name="图片 12" descr="山东大学校徽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035" y="328295"/>
            <a:ext cx="1268730" cy="12649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038600" y="6061075"/>
            <a:ext cx="4215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</a:t>
            </a:r>
            <a:r>
              <a:rPr lang="en-US" altLang="zh-CN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16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</a:t>
            </a:r>
            <a:endParaRPr lang="zh-CN" altLang="en-US" sz="2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38600" y="3733165"/>
            <a:ext cx="4215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汇报人：</a:t>
            </a:r>
            <a:r>
              <a:rPr lang="zh-CN" sz="3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贾丁毅</a:t>
            </a:r>
            <a:endParaRPr lang="zh-CN" sz="36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557847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快速点查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465" y="3251200"/>
            <a:ext cx="567880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一级哈希：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目录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ID=42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找到对应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DirEntry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。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二级哈希：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在这个目录的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file_map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里，用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"report.docx"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作为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key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得到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FileLocation {16K, 17, 5}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。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磁盘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 IO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：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直接跳到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/block_pool/block_16k.bin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文件的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chunk 17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，第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5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个槽位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读出这条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256B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记录。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870" y="2066290"/>
            <a:ext cx="5043805" cy="4629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9465" y="2052320"/>
            <a:ext cx="5678805" cy="133794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假设：查找目录 </a:t>
            </a:r>
            <a:r>
              <a:rPr lang="en-US" altLang="zh-CN">
                <a:solidFill>
                  <a:schemeClr val="bg1"/>
                </a:solidFill>
              </a:rPr>
              <a:t>ID=42 </a:t>
            </a:r>
            <a:r>
              <a:rPr lang="zh-CN" altLang="en-US">
                <a:solidFill>
                  <a:schemeClr val="bg1"/>
                </a:solidFill>
              </a:rPr>
              <a:t>下的文件 </a:t>
            </a:r>
            <a:r>
              <a:rPr lang="en-US" altLang="zh-CN">
                <a:solidFill>
                  <a:schemeClr val="bg1"/>
                </a:solidFill>
              </a:rPr>
              <a:t>"report.docx"</a:t>
            </a:r>
            <a:r>
              <a:rPr lang="zh-CN" altLang="en-US">
                <a:solidFill>
                  <a:schemeClr val="bg1"/>
                </a:solidFill>
              </a:rPr>
              <a:t>，最终它存在磁盘 </a:t>
            </a:r>
            <a:r>
              <a:rPr lang="en-US" altLang="zh-CN">
                <a:solidFill>
                  <a:schemeClr val="bg1"/>
                </a:solidFill>
              </a:rPr>
              <a:t>block_16k.bin </a:t>
            </a:r>
            <a:r>
              <a:rPr lang="zh-CN" altLang="en-US">
                <a:solidFill>
                  <a:schemeClr val="bg1"/>
                </a:solidFill>
              </a:rPr>
              <a:t>文件里的第 </a:t>
            </a:r>
            <a:r>
              <a:rPr lang="en-US" altLang="zh-CN">
                <a:solidFill>
                  <a:schemeClr val="bg1"/>
                </a:solidFill>
              </a:rPr>
              <a:t>chunk 17 </a:t>
            </a:r>
            <a:r>
              <a:rPr lang="zh-CN" altLang="en-US">
                <a:solidFill>
                  <a:schemeClr val="bg1"/>
                </a:solidFill>
              </a:rPr>
              <a:t>的第 </a:t>
            </a:r>
            <a:r>
              <a:rPr lang="en-US" altLang="zh-CN">
                <a:solidFill>
                  <a:schemeClr val="bg1"/>
                </a:solidFill>
              </a:rPr>
              <a:t>slot 5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977519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写入流程（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allocate </a:t>
            </a:r>
            <a:r>
              <a:rPr kumimoji="1" lang="en-US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→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 append </a:t>
            </a:r>
            <a:r>
              <a:rPr kumimoji="1" lang="en-US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→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 index update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）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465" y="2066290"/>
            <a:ext cx="601662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20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假设：在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目录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ID=42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下写入一个新文件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"report.docx"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、文件元数据占用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256B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（定长）。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200000"/>
              </a:lnSpc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1.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索引查询：在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一级哈希表里，用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dir_id=42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找到对应的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DirEntry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。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200000"/>
              </a:lnSpc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2.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空间检查：看尾块的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remaining_offset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（剩余空间）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200000"/>
              </a:lnSpc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3.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数据写入（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append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到尾块槽位）：把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"report.docx"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的元数据写入尾块的下一个空闲槽位。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200000"/>
              </a:lnSpc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4.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索引更新（维护二级哈希表）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0" y="2066290"/>
            <a:ext cx="4620260" cy="46266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977519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写入流程（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allocate </a:t>
            </a:r>
            <a:r>
              <a:rPr kumimoji="1" lang="en-US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→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 append </a:t>
            </a:r>
            <a:r>
              <a:rPr kumimoji="1" lang="en-US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→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 index update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）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0" y="2066290"/>
            <a:ext cx="4620260" cy="4626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9465" y="2302510"/>
            <a:ext cx="609600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5.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指针变化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DirEntry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如果尾块还能写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chunk_chain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不变。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如果尾块满了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新建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ChunkNode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，挂在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chunk_chain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尾部；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current_block_type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也更新。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尾块：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remaining_offset -= 256B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（减少一个槽位）。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二级哈希表：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新增一个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&lt;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文件名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FileLocation&gt;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的映射。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557847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删除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操作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465" y="2404745"/>
            <a:ext cx="487743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假设：目录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ID=42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，当前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tail_chunk_id=17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16KB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块，满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64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个槽，每槽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256B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）。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目录下有三个文件：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"a.txt"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(16K, id=17, slot=0, ts=100)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"b.txt"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(16K, id=17, slot=1, ts=200)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要删除的文件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"c.txt"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(16K, id=17, slot=63, ts=300)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尾部记录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70" y="2784475"/>
            <a:ext cx="5429250" cy="3035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557847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删除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操作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465" y="2404745"/>
            <a:ext cx="487743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None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搬家中（把尾部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 c.txt 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搬到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 slot1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）</a:t>
            </a:r>
            <a:endParaRPr lang="en-US" altLang="zh-CN" sz="2000" b="1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操作：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读取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slot63 "c.txt"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更新它的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record_ts = now=400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覆盖写到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slot1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（原来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b.txt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的位置）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更新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file_map["c.txt"] 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(17, slot=1)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删除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file_map["b.txt"]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910" y="2667000"/>
            <a:ext cx="5353050" cy="3060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557847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删除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操作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465" y="2404745"/>
            <a:ext cx="487743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200000"/>
              </a:lnSpc>
              <a:buNone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删除后（尾块收缩）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收缩尾块：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remaining_offset += 256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（释放一个槽）。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marL="342900" indent="-34290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slot63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逻辑上被释放（即使数据还在，已经不可见）。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70" y="2824480"/>
            <a:ext cx="5562600" cy="2749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557847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readdir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465" y="2066290"/>
            <a:ext cx="1091565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在文件系统中，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readdir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用于列出目录下的所有文件。根据专利的设计，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readdir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流程需要</a:t>
            </a:r>
            <a:r>
              <a:rPr lang="zh-CN" altLang="en-US" sz="1600" b="1">
                <a:solidFill>
                  <a:schemeClr val="bg1"/>
                </a:solidFill>
                <a:sym typeface="+mn-ea"/>
              </a:rPr>
              <a:t>应对文件删除、文件插入的并发问题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，并保持一致性。在删除文件时，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readdir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操作可能会遇到被删除的文件被重新定位到新的位置，因此需要一种机制来避免遗漏和重复。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bg1"/>
                </a:solidFill>
                <a:sym typeface="+mn-ea"/>
              </a:rPr>
              <a:t>readdir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流程的核心思想：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逆向扫描：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为了防止遗漏已经被删除并搬迁的记录，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readdir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从块链的尾部（最新的数据）开始扫描，这样可以优先处理最新的文件。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时间戳过滤：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每条记录在尾部会记录一个时间戳（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record_ts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），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readdir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会用这个时间戳来过滤掉已经删除（或被搬迁）的记录。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优势：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不重不漏：通过时间戳和逆向扫描的方式，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readdir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能够避免返回重复的记录（同一记录被搬迁到新位置），并且能够确保没有遗漏已经删除的记录。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3 拷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论文阅读分享：</a:t>
            </a:r>
            <a:r>
              <a:rPr lang="en-US" altLang="zh-CN" dirty="0"/>
              <a:t>PhatKV</a:t>
            </a:r>
            <a:endParaRPr lang="en-US" altLang="zh-CN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altLang="zh-CN" dirty="0"/>
              <a:t>02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 flipV="1">
            <a:off x="5664200" y="3241675"/>
            <a:ext cx="707390" cy="762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364934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PhatKV</a:t>
            </a:r>
            <a:endParaRPr kumimoji="1" lang="en-US" altLang="zh-CN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465" y="2066290"/>
            <a:ext cx="109156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PhatKV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是为文件系统元数据（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metadata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）专门定制的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KV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存储引擎。</a:t>
            </a:r>
            <a:endParaRPr lang="zh-CN" altLang="en-US">
              <a:solidFill>
                <a:schemeClr val="bg1"/>
              </a:solidFill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其核心思想是： 利用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目录感知的两层哈希索引（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Piece Hash Index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＋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按目录聚合的数据布局（三阶段聚合）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＋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基于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io_uring 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的异步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I/O 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框架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，来</a:t>
            </a:r>
            <a:r>
              <a:rPr lang="zh-CN" altLang="en-US" u="sng">
                <a:solidFill>
                  <a:schemeClr val="bg1"/>
                </a:solidFill>
                <a:sym typeface="+mn-ea"/>
              </a:rPr>
              <a:t>降低写放大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与</a:t>
            </a:r>
            <a:r>
              <a:rPr lang="zh-CN" altLang="en-US" u="sng">
                <a:solidFill>
                  <a:schemeClr val="bg1"/>
                </a:solidFill>
                <a:sym typeface="+mn-ea"/>
              </a:rPr>
              <a:t>索引搜索开销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，从而在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SSD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上提升元数据的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查询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写入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与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目录扫描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性能。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25" name="图片 24" descr="PhatKV总体架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55" y="4110990"/>
            <a:ext cx="4340860" cy="23310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8365" y="3938270"/>
            <a:ext cx="62287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buAutoNum type="arabicPeriod"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元数据工作负载与动机（为什么需要新设计）</a:t>
            </a:r>
            <a:endParaRPr lang="zh-CN" altLang="en-US" sz="1600">
              <a:solidFill>
                <a:schemeClr val="bg1"/>
              </a:solidFill>
            </a:endParaRPr>
          </a:p>
          <a:p>
            <a:pPr indent="0" algn="l" fontAlgn="auto">
              <a:lnSpc>
                <a:spcPct val="150000"/>
              </a:lnSpc>
              <a:buAutoNum type="arabicPeriod"/>
            </a:pPr>
            <a:r>
              <a:rPr lang="en-US" altLang="zh-CN" sz="1600">
                <a:solidFill>
                  <a:schemeClr val="bg1"/>
                </a:solidFill>
                <a:sym typeface="+mn-ea"/>
              </a:rPr>
              <a:t>PhatKV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的整体架构（组件与数据流）</a:t>
            </a:r>
            <a:endParaRPr lang="zh-CN" altLang="en-US" sz="1600">
              <a:solidFill>
                <a:schemeClr val="bg1"/>
              </a:solidFill>
            </a:endParaRPr>
          </a:p>
          <a:p>
            <a:pPr indent="0" algn="l" fontAlgn="auto">
              <a:lnSpc>
                <a:spcPct val="150000"/>
              </a:lnSpc>
              <a:buAutoNum type="arabicPeriod"/>
            </a:pPr>
            <a:r>
              <a:rPr lang="en-US" altLang="zh-CN" sz="1600">
                <a:solidFill>
                  <a:schemeClr val="bg1"/>
                </a:solidFill>
                <a:sym typeface="+mn-ea"/>
              </a:rPr>
              <a:t>Piece Hash Index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（两层哈希索引、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f-hash/f-cache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的细节）</a:t>
            </a:r>
            <a:endParaRPr lang="zh-CN" altLang="en-US" sz="1600">
              <a:solidFill>
                <a:schemeClr val="bg1"/>
              </a:solidFill>
            </a:endParaRPr>
          </a:p>
          <a:p>
            <a:pPr indent="0" algn="l" fontAlgn="auto">
              <a:lnSpc>
                <a:spcPct val="150000"/>
              </a:lnSpc>
              <a:buAutoNum type="arabicPeriod"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三阶段聚合（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Memory / Disk / Deep aggregation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的流程与理由）</a:t>
            </a:r>
            <a:endParaRPr lang="zh-CN" altLang="en-US" sz="1600">
              <a:solidFill>
                <a:schemeClr val="bg1"/>
              </a:solidFill>
            </a:endParaRPr>
          </a:p>
          <a:p>
            <a:pPr indent="0" algn="l" fontAlgn="auto">
              <a:lnSpc>
                <a:spcPct val="150000"/>
              </a:lnSpc>
              <a:buAutoNum type="arabicPeriod"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异步 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I/O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框架（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io_uring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的使用与收益）</a:t>
            </a:r>
            <a:endParaRPr lang="zh-CN" altLang="en-US" sz="1600">
              <a:solidFill>
                <a:schemeClr val="bg1"/>
              </a:solidFill>
            </a:endParaRPr>
          </a:p>
          <a:p>
            <a:pPr indent="0" algn="l" fontAlgn="auto">
              <a:lnSpc>
                <a:spcPct val="150000"/>
              </a:lnSpc>
              <a:buAutoNum type="arabicPeriod"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一致性与恢复机制（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consistency log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1600">
              <a:solidFill>
                <a:schemeClr val="bg1"/>
              </a:solidFill>
            </a:endParaRPr>
          </a:p>
          <a:p>
            <a:pPr indent="0" algn="l" fontAlgn="auto">
              <a:lnSpc>
                <a:spcPct val="150000"/>
              </a:lnSpc>
              <a:buAutoNum type="arabicPeriod"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评估结果精要与论文给出的优劣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适用场景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96316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1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、元数据工作负载与动机（为什么需要新设计）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  <a:p>
            <a:pPr>
              <a:lnSpc>
                <a:spcPts val="2600"/>
              </a:lnSpc>
            </a:pP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140" y="2167890"/>
            <a:ext cx="6320155" cy="4030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20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论文观察到</a:t>
            </a:r>
            <a:r>
              <a:rPr lang="zh-CN" altLang="en-US" u="sng">
                <a:solidFill>
                  <a:schemeClr val="bg1"/>
                </a:solidFill>
                <a:sym typeface="+mn-ea"/>
              </a:rPr>
              <a:t>文件系统元数据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被转换成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u="sng">
                <a:solidFill>
                  <a:schemeClr val="bg1"/>
                </a:solidFill>
                <a:sym typeface="+mn-ea"/>
              </a:rPr>
              <a:t>KV </a:t>
            </a:r>
            <a:r>
              <a:rPr lang="zh-CN" altLang="en-US" u="sng">
                <a:solidFill>
                  <a:schemeClr val="bg1"/>
                </a:solidFill>
                <a:sym typeface="+mn-ea"/>
              </a:rPr>
              <a:t>条目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后，工作负载有三个显著特性：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 fontAlgn="auto">
              <a:lnSpc>
                <a:spcPct val="200000"/>
              </a:lnSpc>
              <a:buFont typeface="+mj-lt"/>
              <a:buAutoNum type="alphaLcParenR"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以单键（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single-key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）操作为主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Get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比例可高达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~90%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 fontAlgn="auto">
              <a:lnSpc>
                <a:spcPct val="200000"/>
              </a:lnSpc>
              <a:buFont typeface="+mj-lt"/>
              <a:buAutoNum type="alphaLcParenR"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目录局部性（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directory locality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：同一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pinode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下的键很可能在时间上相邻访问（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working directory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行为）。</a:t>
            </a:r>
            <a:endParaRPr lang="zh-CN" altLang="en-US">
              <a:solidFill>
                <a:schemeClr val="bg1"/>
              </a:solidFill>
            </a:endParaRPr>
          </a:p>
          <a:p>
            <a:pPr marL="342900" indent="-342900" fontAlgn="auto">
              <a:lnSpc>
                <a:spcPct val="200000"/>
              </a:lnSpc>
              <a:buFont typeface="+mj-lt"/>
              <a:buAutoNum type="alphaLcParenR"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扫描操作不需要全局排序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scan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只需要返回属于某个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pinode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的所有条目，顺序无关。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 descr="各校区线稿版本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0" y="1414145"/>
            <a:ext cx="5492750" cy="550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35" y="2940050"/>
            <a:ext cx="4583430" cy="24860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4127500" y="1987550"/>
            <a:ext cx="7175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01. </a:t>
            </a:r>
            <a:r>
              <a:rPr lang="zh-CN" altLang="en-US" sz="3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基于动态块链的存储方案</a:t>
            </a:r>
            <a:endParaRPr lang="zh-CN" altLang="en-US" sz="3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27500" y="3028950"/>
            <a:ext cx="7175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02. </a:t>
            </a:r>
            <a:r>
              <a:rPr lang="zh-CN" altLang="en-US" sz="3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论文阅读分享：</a:t>
            </a:r>
            <a:r>
              <a:rPr lang="en-US" altLang="zh-CN" sz="3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PhatKV</a:t>
            </a:r>
            <a:endParaRPr lang="en-US" altLang="zh-CN" sz="3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27500" y="4070350"/>
            <a:ext cx="7175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03. </a:t>
            </a:r>
            <a:r>
              <a:rPr lang="zh-CN" altLang="en-US" sz="3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现有存储方案对比分析</a:t>
            </a:r>
            <a:endParaRPr lang="zh-CN" altLang="en-US" sz="3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27500" y="5111750"/>
            <a:ext cx="7175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04. </a:t>
            </a:r>
            <a:r>
              <a:rPr lang="zh-CN" altLang="en-US" sz="3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下一步工作安排</a:t>
            </a:r>
            <a:endParaRPr lang="zh-CN" altLang="en-US" sz="3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山东大学校徽与英文校名标准组合（横式白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4205" y="514350"/>
            <a:ext cx="2220595" cy="5645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2201545"/>
            <a:ext cx="5248910" cy="31064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325" y="2201545"/>
            <a:ext cx="4991100" cy="3111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6760" y="5549900"/>
            <a:ext cx="107810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动机：既然元数据场景不需要全局键排序且存在强目录局部性，就可以用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目录感知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哈希索引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聚合式磁盘布局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来代替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LSM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的全局排序，从而减少写放大并加速单键查询与目录扫描。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6760" y="325755"/>
            <a:ext cx="107969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现有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LSM-tree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LevelDB/RocksDB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）的问题：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排序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／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合并带来大量写放大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compaction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IO &amp; CPU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），多层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SSTable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导致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查找延迟高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和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内存索引开销大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，而且并不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目录感知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”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，因此不是元数据场景的最优选择。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834072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2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、整体架构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990" y="2040890"/>
            <a:ext cx="5340985" cy="23920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1950" y="2040890"/>
            <a:ext cx="5782310" cy="247015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700" b="1">
                <a:solidFill>
                  <a:schemeClr val="bg1"/>
                </a:solidFill>
              </a:rPr>
              <a:t>Piece Hash Index</a:t>
            </a:r>
            <a:r>
              <a:rPr lang="zh-CN" altLang="en-US" sz="1700" b="1">
                <a:solidFill>
                  <a:schemeClr val="bg1"/>
                </a:solidFill>
              </a:rPr>
              <a:t>：两级哈希索引（</a:t>
            </a:r>
            <a:r>
              <a:rPr lang="en-US" altLang="zh-CN" sz="1700" b="1">
                <a:solidFill>
                  <a:schemeClr val="bg1"/>
                </a:solidFill>
              </a:rPr>
              <a:t>p-hash + f-hash</a:t>
            </a:r>
            <a:r>
              <a:rPr lang="zh-CN" altLang="en-US" sz="1700" b="1">
                <a:solidFill>
                  <a:schemeClr val="bg1"/>
                </a:solidFill>
              </a:rPr>
              <a:t>）</a:t>
            </a:r>
            <a:r>
              <a:rPr lang="zh-CN" altLang="en-US" sz="1700">
                <a:solidFill>
                  <a:schemeClr val="bg1"/>
                </a:solidFill>
              </a:rPr>
              <a:t>，用于定位某目录下文件名的索引条目。</a:t>
            </a:r>
            <a:r>
              <a:rPr lang="en-US" altLang="zh-CN" sz="1700">
                <a:solidFill>
                  <a:schemeClr val="bg1"/>
                </a:solidFill>
              </a:rPr>
              <a:t>p-hash </a:t>
            </a:r>
            <a:r>
              <a:rPr lang="zh-CN" altLang="en-US" sz="1700">
                <a:solidFill>
                  <a:schemeClr val="bg1"/>
                </a:solidFill>
              </a:rPr>
              <a:t>保存在内存，</a:t>
            </a:r>
            <a:r>
              <a:rPr lang="en-US" altLang="zh-CN" sz="1700">
                <a:solidFill>
                  <a:schemeClr val="bg1"/>
                </a:solidFill>
              </a:rPr>
              <a:t>f-hash </a:t>
            </a:r>
            <a:r>
              <a:rPr lang="zh-CN" altLang="en-US" sz="1700">
                <a:solidFill>
                  <a:schemeClr val="bg1"/>
                </a:solidFill>
              </a:rPr>
              <a:t>可驻留内存或 </a:t>
            </a:r>
            <a:r>
              <a:rPr lang="en-US" altLang="zh-CN" sz="1700">
                <a:solidFill>
                  <a:schemeClr val="bg1"/>
                </a:solidFill>
              </a:rPr>
              <a:t>SSD</a:t>
            </a:r>
            <a:r>
              <a:rPr lang="zh-CN" altLang="en-US" sz="1700">
                <a:solidFill>
                  <a:schemeClr val="bg1"/>
                </a:solidFill>
              </a:rPr>
              <a:t>（由 </a:t>
            </a:r>
            <a:r>
              <a:rPr lang="en-US" altLang="zh-CN" sz="1700">
                <a:solidFill>
                  <a:schemeClr val="bg1"/>
                </a:solidFill>
              </a:rPr>
              <a:t>f-cache </a:t>
            </a:r>
            <a:r>
              <a:rPr lang="zh-CN" altLang="en-US" sz="1700">
                <a:solidFill>
                  <a:schemeClr val="bg1"/>
                </a:solidFill>
              </a:rPr>
              <a:t>管理）。</a:t>
            </a:r>
            <a:endParaRPr lang="zh-CN" altLang="en-US" sz="1700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700" b="1">
                <a:solidFill>
                  <a:schemeClr val="bg1"/>
                </a:solidFill>
              </a:rPr>
              <a:t>Aggregated Data Blocks</a:t>
            </a:r>
            <a:r>
              <a:rPr lang="zh-CN" altLang="en-US" sz="1700" b="1">
                <a:solidFill>
                  <a:schemeClr val="bg1"/>
                </a:solidFill>
              </a:rPr>
              <a:t>（聚合数据块）</a:t>
            </a:r>
            <a:r>
              <a:rPr lang="zh-CN" altLang="en-US" sz="1700">
                <a:solidFill>
                  <a:schemeClr val="bg1"/>
                </a:solidFill>
              </a:rPr>
              <a:t>：</a:t>
            </a:r>
            <a:r>
              <a:rPr lang="en-US" altLang="zh-CN" sz="1700">
                <a:solidFill>
                  <a:schemeClr val="bg1"/>
                </a:solidFill>
              </a:rPr>
              <a:t>SSD </a:t>
            </a:r>
            <a:r>
              <a:rPr lang="zh-CN" altLang="en-US" sz="1700">
                <a:solidFill>
                  <a:schemeClr val="bg1"/>
                </a:solidFill>
              </a:rPr>
              <a:t>上的基本数据单元，按 </a:t>
            </a:r>
            <a:r>
              <a:rPr lang="en-US" altLang="zh-CN" sz="1700">
                <a:solidFill>
                  <a:schemeClr val="bg1"/>
                </a:solidFill>
              </a:rPr>
              <a:t>pinode </a:t>
            </a:r>
            <a:r>
              <a:rPr lang="zh-CN" altLang="en-US" sz="1700">
                <a:solidFill>
                  <a:schemeClr val="bg1"/>
                </a:solidFill>
              </a:rPr>
              <a:t>聚合存放 </a:t>
            </a:r>
            <a:r>
              <a:rPr lang="en-US" altLang="zh-CN" sz="1700">
                <a:solidFill>
                  <a:schemeClr val="bg1"/>
                </a:solidFill>
              </a:rPr>
              <a:t>KV </a:t>
            </a:r>
            <a:r>
              <a:rPr lang="zh-CN" altLang="en-US" sz="1700">
                <a:solidFill>
                  <a:schemeClr val="bg1"/>
                </a:solidFill>
              </a:rPr>
              <a:t>条目与对应的指纹（</a:t>
            </a:r>
            <a:r>
              <a:rPr lang="en-US" altLang="zh-CN" sz="1700">
                <a:solidFill>
                  <a:schemeClr val="bg1"/>
                </a:solidFill>
              </a:rPr>
              <a:t>2 </a:t>
            </a:r>
            <a:r>
              <a:rPr lang="zh-CN" altLang="en-US" sz="1700">
                <a:solidFill>
                  <a:schemeClr val="bg1"/>
                </a:solidFill>
              </a:rPr>
              <a:t>字节 </a:t>
            </a:r>
            <a:r>
              <a:rPr lang="en-US" altLang="zh-CN" sz="1700">
                <a:solidFill>
                  <a:schemeClr val="bg1"/>
                </a:solidFill>
              </a:rPr>
              <a:t>FP</a:t>
            </a:r>
            <a:r>
              <a:rPr lang="zh-CN" altLang="en-US" sz="1700">
                <a:solidFill>
                  <a:schemeClr val="bg1"/>
                </a:solidFill>
              </a:rPr>
              <a:t>）。单块最大 </a:t>
            </a:r>
            <a:r>
              <a:rPr lang="en-US" altLang="zh-CN" sz="1700">
                <a:solidFill>
                  <a:schemeClr val="bg1"/>
                </a:solidFill>
              </a:rPr>
              <a:t>4KB</a:t>
            </a:r>
            <a:r>
              <a:rPr lang="zh-CN" altLang="en-US" sz="1700">
                <a:solidFill>
                  <a:schemeClr val="bg1"/>
                </a:solidFill>
              </a:rPr>
              <a:t>（与 </a:t>
            </a:r>
            <a:r>
              <a:rPr lang="en-US" altLang="zh-CN" sz="1700">
                <a:solidFill>
                  <a:schemeClr val="bg1"/>
                </a:solidFill>
              </a:rPr>
              <a:t>SSD </a:t>
            </a:r>
            <a:r>
              <a:rPr lang="zh-CN" altLang="en-US" sz="1700">
                <a:solidFill>
                  <a:schemeClr val="bg1"/>
                </a:solidFill>
              </a:rPr>
              <a:t>页对齐）。</a:t>
            </a:r>
            <a:endParaRPr lang="zh-CN" altLang="en-US" sz="17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2585" y="4625975"/>
            <a:ext cx="11502390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b="1">
                <a:solidFill>
                  <a:schemeClr val="bg1"/>
                </a:solidFill>
              </a:rPr>
              <a:t>Aggregation Buffer</a:t>
            </a:r>
            <a:r>
              <a:rPr lang="zh-CN" altLang="en-US" sz="1700" b="1">
                <a:solidFill>
                  <a:schemeClr val="bg1"/>
                </a:solidFill>
              </a:rPr>
              <a:t>（内存聚合缓冲）</a:t>
            </a:r>
            <a:r>
              <a:rPr lang="zh-CN" altLang="en-US" sz="1700">
                <a:solidFill>
                  <a:schemeClr val="bg1"/>
                </a:solidFill>
              </a:rPr>
              <a:t>：在内存中按</a:t>
            </a:r>
            <a:r>
              <a:rPr lang="en-US" altLang="zh-CN" sz="1700">
                <a:solidFill>
                  <a:schemeClr val="bg1"/>
                </a:solidFill>
              </a:rPr>
              <a:t> pinode </a:t>
            </a:r>
            <a:r>
              <a:rPr lang="zh-CN" altLang="en-US" sz="1700">
                <a:solidFill>
                  <a:schemeClr val="bg1"/>
                </a:solidFill>
              </a:rPr>
              <a:t>先聚合新写入的</a:t>
            </a:r>
            <a:r>
              <a:rPr lang="en-US" altLang="zh-CN" sz="1700">
                <a:solidFill>
                  <a:schemeClr val="bg1"/>
                </a:solidFill>
              </a:rPr>
              <a:t> KV </a:t>
            </a:r>
            <a:r>
              <a:rPr lang="zh-CN" altLang="en-US" sz="1700">
                <a:solidFill>
                  <a:schemeClr val="bg1"/>
                </a:solidFill>
              </a:rPr>
              <a:t>条目，达到阈值后写成</a:t>
            </a:r>
            <a:r>
              <a:rPr lang="en-US" altLang="zh-CN" sz="1700">
                <a:solidFill>
                  <a:schemeClr val="bg1"/>
                </a:solidFill>
              </a:rPr>
              <a:t> Aggregated Data Block</a:t>
            </a:r>
            <a:r>
              <a:rPr lang="zh-CN" altLang="en-US" sz="1700">
                <a:solidFill>
                  <a:schemeClr val="bg1"/>
                </a:solidFill>
              </a:rPr>
              <a:t>。</a:t>
            </a:r>
            <a:endParaRPr lang="zh-CN" altLang="en-US" sz="170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b="1">
                <a:solidFill>
                  <a:schemeClr val="bg1"/>
                </a:solidFill>
              </a:rPr>
              <a:t>Consistency Log</a:t>
            </a:r>
            <a:r>
              <a:rPr lang="zh-CN" altLang="en-US" sz="1700">
                <a:solidFill>
                  <a:schemeClr val="bg1"/>
                </a:solidFill>
              </a:rPr>
              <a:t>：类似</a:t>
            </a:r>
            <a:r>
              <a:rPr lang="en-US" altLang="zh-CN" sz="1700">
                <a:solidFill>
                  <a:schemeClr val="bg1"/>
                </a:solidFill>
              </a:rPr>
              <a:t> WAL</a:t>
            </a:r>
            <a:r>
              <a:rPr lang="zh-CN" altLang="en-US" sz="1700">
                <a:solidFill>
                  <a:schemeClr val="bg1"/>
                </a:solidFill>
              </a:rPr>
              <a:t>，记录对内存结构的修改以保证崩溃后可恢复。</a:t>
            </a:r>
            <a:endParaRPr lang="zh-CN" altLang="en-US" sz="170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700" b="1">
                <a:solidFill>
                  <a:schemeClr val="bg1"/>
                </a:solidFill>
              </a:rPr>
              <a:t>异步聚合线程</a:t>
            </a:r>
            <a:r>
              <a:rPr lang="en-US" altLang="zh-CN" sz="1700" b="1">
                <a:solidFill>
                  <a:schemeClr val="bg1"/>
                </a:solidFill>
              </a:rPr>
              <a:t> + io_uring</a:t>
            </a:r>
            <a:r>
              <a:rPr lang="zh-CN" altLang="en-US" sz="1700">
                <a:solidFill>
                  <a:schemeClr val="bg1"/>
                </a:solidFill>
              </a:rPr>
              <a:t>：后台线程用</a:t>
            </a:r>
            <a:r>
              <a:rPr lang="en-US" altLang="zh-CN" sz="1700">
                <a:solidFill>
                  <a:schemeClr val="bg1"/>
                </a:solidFill>
              </a:rPr>
              <a:t> io_uring </a:t>
            </a:r>
            <a:r>
              <a:rPr lang="zh-CN" altLang="en-US" sz="1700">
                <a:solidFill>
                  <a:schemeClr val="bg1"/>
                </a:solidFill>
              </a:rPr>
              <a:t>提交写，能在等待</a:t>
            </a:r>
            <a:r>
              <a:rPr lang="en-US" altLang="zh-CN" sz="1700">
                <a:solidFill>
                  <a:schemeClr val="bg1"/>
                </a:solidFill>
              </a:rPr>
              <a:t> IO </a:t>
            </a:r>
            <a:r>
              <a:rPr lang="zh-CN" altLang="en-US" sz="1700">
                <a:solidFill>
                  <a:schemeClr val="bg1"/>
                </a:solidFill>
              </a:rPr>
              <a:t>完成时继续处理，达到计算与</a:t>
            </a:r>
            <a:r>
              <a:rPr lang="en-US" altLang="zh-CN" sz="1700">
                <a:solidFill>
                  <a:schemeClr val="bg1"/>
                </a:solidFill>
              </a:rPr>
              <a:t> IO </a:t>
            </a:r>
            <a:r>
              <a:rPr lang="zh-CN" altLang="en-US" sz="1700">
                <a:solidFill>
                  <a:schemeClr val="bg1"/>
                </a:solidFill>
              </a:rPr>
              <a:t>的重叠。</a:t>
            </a:r>
            <a:endParaRPr lang="zh-CN" altLang="en-US" sz="17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2585" y="6002655"/>
            <a:ext cx="11502390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highlight>
                  <a:srgbClr val="000000"/>
                </a:highlight>
              </a:rPr>
              <a:t>总体策略是把“目录相关的索引</a:t>
            </a:r>
            <a:r>
              <a:rPr lang="en-US" altLang="zh-CN" b="1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zh-CN" altLang="en-US" b="1">
                <a:solidFill>
                  <a:schemeClr val="bg1"/>
                </a:solidFill>
                <a:highlight>
                  <a:srgbClr val="000000"/>
                </a:highlight>
              </a:rPr>
              <a:t>数据”聚在一起，减少随机写和合并排序开销，从而提升吞吐与降低写放大。</a:t>
            </a:r>
            <a:endParaRPr lang="zh-CN" altLang="en-US" b="1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3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 Piece Hash Index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（两层哈希索引）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 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关键创新之一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040890"/>
            <a:ext cx="1106551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目标：实现比 </a:t>
            </a:r>
            <a:r>
              <a:rPr lang="en-US" altLang="zh-CN" sz="1600">
                <a:solidFill>
                  <a:schemeClr val="bg1"/>
                </a:solidFill>
              </a:rPr>
              <a:t>LSM </a:t>
            </a:r>
            <a:r>
              <a:rPr lang="zh-CN" altLang="en-US" sz="1600">
                <a:solidFill>
                  <a:schemeClr val="bg1"/>
                </a:solidFill>
              </a:rPr>
              <a:t>索引更快的</a:t>
            </a:r>
            <a:r>
              <a:rPr lang="zh-CN" altLang="en-US" sz="1600" b="1">
                <a:solidFill>
                  <a:schemeClr val="bg1"/>
                </a:solidFill>
              </a:rPr>
              <a:t>单键定位</a:t>
            </a:r>
            <a:r>
              <a:rPr lang="zh-CN" altLang="en-US" sz="1600">
                <a:solidFill>
                  <a:schemeClr val="bg1"/>
                </a:solidFill>
              </a:rPr>
              <a:t>，但避免把所有索引完全放内存带来的巨大内存成本。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9465" y="4158615"/>
            <a:ext cx="11065510" cy="236791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</a:rPr>
              <a:t>（</a:t>
            </a:r>
            <a:r>
              <a:rPr lang="en-US" altLang="zh-CN" sz="1600">
                <a:solidFill>
                  <a:schemeClr val="bg1"/>
                </a:solidFill>
              </a:rPr>
              <a:t>1</a:t>
            </a:r>
            <a:r>
              <a:rPr lang="zh-CN" altLang="en-US" sz="1600">
                <a:solidFill>
                  <a:schemeClr val="bg1"/>
                </a:solidFill>
              </a:rPr>
              <a:t>）为什么要两级</a:t>
            </a:r>
            <a:r>
              <a:rPr lang="en-US" altLang="zh-CN" sz="1600">
                <a:solidFill>
                  <a:schemeClr val="bg1"/>
                </a:solidFill>
              </a:rPr>
              <a:t>?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400" b="1">
                <a:solidFill>
                  <a:schemeClr val="bg1"/>
                </a:solidFill>
              </a:rPr>
              <a:t>缩小内存开销：</a:t>
            </a:r>
            <a:r>
              <a:rPr lang="zh-CN" altLang="en-US" sz="1400">
                <a:solidFill>
                  <a:schemeClr val="bg1"/>
                </a:solidFill>
              </a:rPr>
              <a:t>文件系统里“目录数（</a:t>
            </a:r>
            <a:r>
              <a:rPr lang="en-US" altLang="zh-CN" sz="1400">
                <a:solidFill>
                  <a:schemeClr val="bg1"/>
                </a:solidFill>
              </a:rPr>
              <a:t>#dirs</a:t>
            </a:r>
            <a:r>
              <a:rPr lang="zh-CN" altLang="en-US" sz="1400">
                <a:solidFill>
                  <a:schemeClr val="bg1"/>
                </a:solidFill>
              </a:rPr>
              <a:t>）通常远小于文件数（</a:t>
            </a:r>
            <a:r>
              <a:rPr lang="en-US" altLang="zh-CN" sz="1400">
                <a:solidFill>
                  <a:schemeClr val="bg1"/>
                </a:solidFill>
              </a:rPr>
              <a:t>#files</a:t>
            </a:r>
            <a:r>
              <a:rPr lang="zh-CN" altLang="en-US" sz="1400">
                <a:solidFill>
                  <a:schemeClr val="bg1"/>
                </a:solidFill>
              </a:rPr>
              <a:t>）”。把索引分成两层后，内存里只需要保存与目录数量成比例的高层目录目录表（</a:t>
            </a:r>
            <a:r>
              <a:rPr lang="en-US" altLang="zh-CN" sz="1400">
                <a:solidFill>
                  <a:schemeClr val="bg1"/>
                </a:solidFill>
              </a:rPr>
              <a:t>p-hash</a:t>
            </a:r>
            <a:r>
              <a:rPr lang="zh-CN" altLang="en-US" sz="1400">
                <a:solidFill>
                  <a:schemeClr val="bg1"/>
                </a:solidFill>
              </a:rPr>
              <a:t>），而把真正大量的文件名索引（</a:t>
            </a:r>
            <a:r>
              <a:rPr lang="en-US" altLang="zh-CN" sz="1400">
                <a:solidFill>
                  <a:schemeClr val="bg1"/>
                </a:solidFill>
              </a:rPr>
              <a:t>f-hash</a:t>
            </a:r>
            <a:r>
              <a:rPr lang="zh-CN" altLang="en-US" sz="1400">
                <a:solidFill>
                  <a:schemeClr val="bg1"/>
                </a:solidFill>
              </a:rPr>
              <a:t>）按目录分散存放（可放内存也可放 </a:t>
            </a:r>
            <a:r>
              <a:rPr lang="en-US" altLang="zh-CN" sz="1400">
                <a:solidFill>
                  <a:schemeClr val="bg1"/>
                </a:solidFill>
              </a:rPr>
              <a:t>SSD</a:t>
            </a:r>
            <a:r>
              <a:rPr lang="zh-CN" altLang="en-US" sz="1400">
                <a:solidFill>
                  <a:schemeClr val="bg1"/>
                </a:solidFill>
              </a:rPr>
              <a:t>），避免把所有文件名索引同时放到内存里。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400" b="1">
                <a:solidFill>
                  <a:schemeClr val="bg1"/>
                </a:solidFill>
              </a:rPr>
              <a:t>利用目录局部性：</a:t>
            </a:r>
            <a:r>
              <a:rPr lang="zh-CN" altLang="en-US" sz="1400">
                <a:solidFill>
                  <a:schemeClr val="bg1"/>
                </a:solidFill>
              </a:rPr>
              <a:t>常见访问集中在少数热点目录。两级结构让我们只把热点目录的 </a:t>
            </a:r>
            <a:r>
              <a:rPr lang="en-US" altLang="zh-CN" sz="1400">
                <a:solidFill>
                  <a:schemeClr val="bg1"/>
                </a:solidFill>
              </a:rPr>
              <a:t>f-hash </a:t>
            </a:r>
            <a:r>
              <a:rPr lang="zh-CN" altLang="en-US" sz="1400">
                <a:solidFill>
                  <a:schemeClr val="bg1"/>
                </a:solidFill>
              </a:rPr>
              <a:t>缓存在内存（</a:t>
            </a:r>
            <a:r>
              <a:rPr lang="en-US" altLang="zh-CN" sz="1400">
                <a:solidFill>
                  <a:schemeClr val="bg1"/>
                </a:solidFill>
              </a:rPr>
              <a:t>f-cache</a:t>
            </a:r>
            <a:r>
              <a:rPr lang="zh-CN" altLang="en-US" sz="1400">
                <a:solidFill>
                  <a:schemeClr val="bg1"/>
                </a:solidFill>
              </a:rPr>
              <a:t>），节约内存同时保持高命中率。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400" b="1">
                <a:solidFill>
                  <a:schemeClr val="bg1"/>
                </a:solidFill>
              </a:rPr>
              <a:t>实现按目录的快速扫描：</a:t>
            </a:r>
            <a:r>
              <a:rPr lang="zh-CN" altLang="en-US" sz="1400">
                <a:solidFill>
                  <a:schemeClr val="bg1"/>
                </a:solidFill>
              </a:rPr>
              <a:t>每个目录有独立的“小哈希表”（</a:t>
            </a:r>
            <a:r>
              <a:rPr lang="en-US" altLang="zh-CN" sz="1400">
                <a:solidFill>
                  <a:schemeClr val="bg1"/>
                </a:solidFill>
              </a:rPr>
              <a:t>f-hash</a:t>
            </a:r>
            <a:r>
              <a:rPr lang="zh-CN" altLang="en-US" sz="1400">
                <a:solidFill>
                  <a:schemeClr val="bg1"/>
                </a:solidFill>
              </a:rPr>
              <a:t>），因此 </a:t>
            </a:r>
            <a:r>
              <a:rPr lang="en-US" altLang="zh-CN" sz="1400">
                <a:solidFill>
                  <a:schemeClr val="bg1"/>
                </a:solidFill>
              </a:rPr>
              <a:t>scan/readdir</a:t>
            </a:r>
            <a:r>
              <a:rPr lang="zh-CN" altLang="en-US" sz="1400">
                <a:solidFill>
                  <a:schemeClr val="bg1"/>
                </a:solidFill>
              </a:rPr>
              <a:t>（按目录遍历）可以直接定位到该目录的所有条目，而无需在全局索引中做范围查询</a:t>
            </a:r>
            <a:r>
              <a:rPr lang="en-US" altLang="zh-CN" sz="1400">
                <a:solidFill>
                  <a:schemeClr val="bg1"/>
                </a:solidFill>
              </a:rPr>
              <a:t>/</a:t>
            </a:r>
            <a:r>
              <a:rPr lang="zh-CN" altLang="en-US" sz="1400">
                <a:solidFill>
                  <a:schemeClr val="bg1"/>
                </a:solidFill>
              </a:rPr>
              <a:t>合并。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9465" y="2503805"/>
            <a:ext cx="10965180" cy="124968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 fontAlgn="auto">
              <a:lnSpc>
                <a:spcPct val="130000"/>
              </a:lnSpc>
              <a:buFont typeface="Arial" panose="020B0604020202020204"/>
              <a:buNone/>
            </a:pPr>
            <a:r>
              <a:rPr lang="zh-CN" altLang="en-US" sz="1600">
                <a:solidFill>
                  <a:schemeClr val="bg1"/>
                </a:solidFill>
              </a:rPr>
              <a:t>两级结构：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lvl="1" indent="-285750" algn="l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bg1"/>
                </a:solidFill>
              </a:rPr>
              <a:t>p-hash</a:t>
            </a:r>
            <a:r>
              <a:rPr lang="zh-CN" altLang="en-US" sz="1400" b="1">
                <a:solidFill>
                  <a:schemeClr val="bg1"/>
                </a:solidFill>
              </a:rPr>
              <a:t>（</a:t>
            </a:r>
            <a:r>
              <a:rPr lang="en-US" altLang="zh-CN" sz="1400" b="1">
                <a:solidFill>
                  <a:schemeClr val="bg1"/>
                </a:solidFill>
              </a:rPr>
              <a:t>pinode-hash</a:t>
            </a:r>
            <a:r>
              <a:rPr lang="zh-CN" altLang="en-US" sz="1400" b="1">
                <a:solidFill>
                  <a:schemeClr val="bg1"/>
                </a:solidFill>
              </a:rPr>
              <a:t>）</a:t>
            </a:r>
            <a:r>
              <a:rPr lang="zh-CN" altLang="en-US" sz="1400">
                <a:solidFill>
                  <a:schemeClr val="bg1"/>
                </a:solidFill>
              </a:rPr>
              <a:t>：把 </a:t>
            </a:r>
            <a:r>
              <a:rPr lang="en-US" altLang="zh-CN" sz="1400">
                <a:solidFill>
                  <a:schemeClr val="bg1"/>
                </a:solidFill>
              </a:rPr>
              <a:t>pinode </a:t>
            </a:r>
            <a:r>
              <a:rPr lang="zh-CN" altLang="en-US" sz="1400">
                <a:solidFill>
                  <a:schemeClr val="bg1"/>
                </a:solidFill>
              </a:rPr>
              <a:t>映射到对应的 </a:t>
            </a:r>
            <a:r>
              <a:rPr lang="en-US" altLang="zh-CN" sz="1400">
                <a:solidFill>
                  <a:schemeClr val="bg1"/>
                </a:solidFill>
              </a:rPr>
              <a:t>f-hash</a:t>
            </a:r>
            <a:r>
              <a:rPr lang="zh-CN" altLang="en-US" sz="1400">
                <a:solidFill>
                  <a:schemeClr val="bg1"/>
                </a:solidFill>
              </a:rPr>
              <a:t>（高层，放内存，论文用 </a:t>
            </a:r>
            <a:r>
              <a:rPr lang="en-US" altLang="zh-CN" sz="1400">
                <a:solidFill>
                  <a:schemeClr val="bg1"/>
                </a:solidFill>
              </a:rPr>
              <a:t>CLHT </a:t>
            </a:r>
            <a:r>
              <a:rPr lang="zh-CN" altLang="en-US" sz="1400">
                <a:solidFill>
                  <a:schemeClr val="bg1"/>
                </a:solidFill>
              </a:rPr>
              <a:t>实现）。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lvl="1" indent="-285750" algn="l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400" b="1">
                <a:solidFill>
                  <a:schemeClr val="bg1"/>
                </a:solidFill>
              </a:rPr>
              <a:t>f-hash</a:t>
            </a:r>
            <a:r>
              <a:rPr lang="zh-CN" altLang="en-US" sz="1400" b="1">
                <a:solidFill>
                  <a:schemeClr val="bg1"/>
                </a:solidFill>
              </a:rPr>
              <a:t>（</a:t>
            </a:r>
            <a:r>
              <a:rPr lang="en-US" altLang="zh-CN" sz="1400" b="1">
                <a:solidFill>
                  <a:schemeClr val="bg1"/>
                </a:solidFill>
              </a:rPr>
              <a:t>fname-hash</a:t>
            </a:r>
            <a:r>
              <a:rPr lang="zh-CN" altLang="en-US" sz="1400" b="1">
                <a:solidFill>
                  <a:schemeClr val="bg1"/>
                </a:solidFill>
              </a:rPr>
              <a:t>）</a:t>
            </a:r>
            <a:r>
              <a:rPr lang="zh-CN" altLang="en-US" sz="1400">
                <a:solidFill>
                  <a:schemeClr val="bg1"/>
                </a:solidFill>
              </a:rPr>
              <a:t>：每个 </a:t>
            </a:r>
            <a:r>
              <a:rPr lang="en-US" altLang="zh-CN" sz="1400">
                <a:solidFill>
                  <a:schemeClr val="bg1"/>
                </a:solidFill>
              </a:rPr>
              <a:t>pinode </a:t>
            </a:r>
            <a:r>
              <a:rPr lang="zh-CN" altLang="en-US" sz="1400">
                <a:solidFill>
                  <a:schemeClr val="bg1"/>
                </a:solidFill>
              </a:rPr>
              <a:t>对应一个 </a:t>
            </a:r>
            <a:r>
              <a:rPr lang="en-US" altLang="zh-CN" sz="1400">
                <a:solidFill>
                  <a:schemeClr val="bg1"/>
                </a:solidFill>
              </a:rPr>
              <a:t>f-hash</a:t>
            </a:r>
            <a:r>
              <a:rPr lang="zh-CN" altLang="en-US" sz="1400">
                <a:solidFill>
                  <a:schemeClr val="bg1"/>
                </a:solidFill>
              </a:rPr>
              <a:t>，存放该目录下的 </a:t>
            </a:r>
            <a:r>
              <a:rPr lang="en-US" altLang="zh-CN" sz="1400">
                <a:solidFill>
                  <a:schemeClr val="bg1"/>
                </a:solidFill>
              </a:rPr>
              <a:t>fname </a:t>
            </a:r>
            <a:r>
              <a:rPr lang="zh-CN" altLang="en-US" sz="1400">
                <a:solidFill>
                  <a:schemeClr val="bg1"/>
                </a:solidFill>
              </a:rPr>
              <a:t>的哈希与 </a:t>
            </a:r>
            <a:r>
              <a:rPr lang="en-US" altLang="zh-CN" sz="1400">
                <a:solidFill>
                  <a:schemeClr val="bg1"/>
                </a:solidFill>
              </a:rPr>
              <a:t>value-address</a:t>
            </a:r>
            <a:r>
              <a:rPr lang="zh-CN" altLang="en-US" sz="1400">
                <a:solidFill>
                  <a:schemeClr val="bg1"/>
                </a:solidFill>
              </a:rPr>
              <a:t>（</a:t>
            </a:r>
            <a:r>
              <a:rPr lang="en-US" altLang="zh-CN" sz="1400">
                <a:solidFill>
                  <a:schemeClr val="bg1"/>
                </a:solidFill>
              </a:rPr>
              <a:t>8B hash + 8B </a:t>
            </a:r>
            <a:r>
              <a:rPr lang="zh-CN" altLang="en-US" sz="1400">
                <a:solidFill>
                  <a:schemeClr val="bg1"/>
                </a:solidFill>
              </a:rPr>
              <a:t>地址描述），即每个目录一个“小哈希表”。</a:t>
            </a:r>
            <a:r>
              <a:rPr lang="en-US" altLang="zh-CN" sz="1400">
                <a:solidFill>
                  <a:schemeClr val="bg1"/>
                </a:solidFill>
              </a:rPr>
              <a:t>f-hash </a:t>
            </a:r>
            <a:r>
              <a:rPr lang="zh-CN" altLang="en-US" sz="1400">
                <a:solidFill>
                  <a:schemeClr val="bg1"/>
                </a:solidFill>
              </a:rPr>
              <a:t>可以放在内存或存为 </a:t>
            </a:r>
            <a:r>
              <a:rPr lang="en-US" altLang="zh-CN" sz="1400">
                <a:solidFill>
                  <a:schemeClr val="bg1"/>
                </a:solidFill>
              </a:rPr>
              <a:t>SSD </a:t>
            </a:r>
            <a:r>
              <a:rPr lang="zh-CN" altLang="en-US" sz="1400">
                <a:solidFill>
                  <a:schemeClr val="bg1"/>
                </a:solidFill>
              </a:rPr>
              <a:t>页面。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3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Piece Hash Index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（两层哈希索引）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 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关键创新之一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040890"/>
            <a:ext cx="11065510" cy="4250690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</a:rPr>
              <a:t>（</a:t>
            </a:r>
            <a:r>
              <a:rPr lang="en-US" altLang="zh-CN" sz="1600">
                <a:solidFill>
                  <a:schemeClr val="bg1"/>
                </a:solidFill>
              </a:rPr>
              <a:t>2</a:t>
            </a:r>
            <a:r>
              <a:rPr lang="zh-CN" altLang="en-US" sz="1600">
                <a:solidFill>
                  <a:schemeClr val="bg1"/>
                </a:solidFill>
              </a:rPr>
              <a:t>）</a:t>
            </a:r>
            <a:r>
              <a:rPr lang="en-US" altLang="zh-CN" sz="1600">
                <a:solidFill>
                  <a:schemeClr val="bg1"/>
                </a:solidFill>
              </a:rPr>
              <a:t>p-hash</a:t>
            </a:r>
            <a:r>
              <a:rPr lang="zh-CN" altLang="en-US" sz="1600">
                <a:solidFill>
                  <a:schemeClr val="bg1"/>
                </a:solidFill>
              </a:rPr>
              <a:t>（高层目录索引）</a:t>
            </a:r>
            <a:endParaRPr lang="zh-CN" altLang="en-US" sz="1600">
              <a:solidFill>
                <a:schemeClr val="bg1"/>
              </a:solidFill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highlight>
                  <a:srgbClr val="000000"/>
                </a:highlight>
              </a:rPr>
              <a:t>角色：把</a:t>
            </a:r>
            <a:r>
              <a:rPr lang="en-US" altLang="zh-CN" sz="1600">
                <a:solidFill>
                  <a:schemeClr val="bg1"/>
                </a:solidFill>
                <a:highlight>
                  <a:srgbClr val="000000"/>
                </a:highlight>
              </a:rPr>
              <a:t> pinode</a:t>
            </a:r>
            <a:r>
              <a:rPr lang="zh-CN" altLang="en-US" sz="1600">
                <a:solidFill>
                  <a:schemeClr val="bg1"/>
                </a:solidFill>
                <a:highlight>
                  <a:srgbClr val="000000"/>
                </a:highlight>
              </a:rPr>
              <a:t>（父目录</a:t>
            </a:r>
            <a:r>
              <a:rPr lang="en-US" altLang="zh-CN" sz="1600">
                <a:solidFill>
                  <a:schemeClr val="bg1"/>
                </a:solidFill>
                <a:highlight>
                  <a:srgbClr val="000000"/>
                </a:highlight>
              </a:rPr>
              <a:t> inode </a:t>
            </a:r>
            <a:r>
              <a:rPr lang="zh-CN" altLang="en-US" sz="1600">
                <a:solidFill>
                  <a:schemeClr val="bg1"/>
                </a:solidFill>
                <a:highlight>
                  <a:srgbClr val="000000"/>
                </a:highlight>
              </a:rPr>
              <a:t>编号）映射到该目录对应的</a:t>
            </a:r>
            <a:r>
              <a:rPr lang="en-US" altLang="zh-CN" sz="1600">
                <a:solidFill>
                  <a:schemeClr val="bg1"/>
                </a:solidFill>
                <a:highlight>
                  <a:srgbClr val="000000"/>
                </a:highlight>
              </a:rPr>
              <a:t> f-hash </a:t>
            </a:r>
            <a:r>
              <a:rPr lang="zh-CN" altLang="en-US" sz="1600">
                <a:solidFill>
                  <a:schemeClr val="bg1"/>
                </a:solidFill>
                <a:highlight>
                  <a:srgbClr val="000000"/>
                </a:highlight>
              </a:rPr>
              <a:t>的元信息（</a:t>
            </a:r>
            <a:r>
              <a:rPr lang="en-US" altLang="zh-CN" sz="1600">
                <a:solidFill>
                  <a:schemeClr val="bg1"/>
                </a:solidFill>
                <a:highlight>
                  <a:srgbClr val="000000"/>
                </a:highlight>
              </a:rPr>
              <a:t>descriptor</a:t>
            </a:r>
            <a:r>
              <a:rPr lang="zh-CN" altLang="en-US" sz="1600">
                <a:solidFill>
                  <a:schemeClr val="bg1"/>
                </a:solidFill>
                <a:highlight>
                  <a:srgbClr val="000000"/>
                </a:highlight>
              </a:rPr>
              <a:t>）</a:t>
            </a:r>
            <a:endParaRPr lang="zh-CN" altLang="en-US" sz="16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</a:rPr>
              <a:t>典型存放内容（</a:t>
            </a:r>
            <a:r>
              <a:rPr lang="en-US" altLang="zh-CN" sz="1600">
                <a:solidFill>
                  <a:schemeClr val="bg1"/>
                </a:solidFill>
              </a:rPr>
              <a:t>per-entry</a:t>
            </a:r>
            <a:r>
              <a:rPr lang="zh-CN" altLang="en-US" sz="1600">
                <a:solidFill>
                  <a:schemeClr val="bg1"/>
                </a:solidFill>
              </a:rPr>
              <a:t>，示意）</a:t>
            </a:r>
            <a:endParaRPr lang="zh-CN" altLang="en-US" sz="1600">
              <a:solidFill>
                <a:schemeClr val="bg1"/>
              </a:solidFill>
            </a:endParaRPr>
          </a:p>
          <a:p>
            <a:pPr lvl="1" fontAlgn="auto">
              <a:lnSpc>
                <a:spcPct val="130000"/>
              </a:lnSpc>
            </a:pPr>
            <a:r>
              <a:rPr lang="en-US" altLang="zh-CN" sz="1600" b="1">
                <a:solidFill>
                  <a:schemeClr val="bg1"/>
                </a:solidFill>
              </a:rPr>
              <a:t>pinode</a:t>
            </a:r>
            <a:r>
              <a:rPr lang="zh-CN" altLang="en-US" sz="1600" b="1">
                <a:solidFill>
                  <a:schemeClr val="bg1"/>
                </a:solidFill>
              </a:rPr>
              <a:t>（</a:t>
            </a:r>
            <a:r>
              <a:rPr lang="en-US" altLang="zh-CN" sz="1600" b="1">
                <a:solidFill>
                  <a:schemeClr val="bg1"/>
                </a:solidFill>
              </a:rPr>
              <a:t>key</a:t>
            </a:r>
            <a:r>
              <a:rPr lang="zh-CN" altLang="en-US" sz="1600" b="1">
                <a:solidFill>
                  <a:schemeClr val="bg1"/>
                </a:solidFill>
              </a:rPr>
              <a:t>）</a:t>
            </a:r>
            <a:r>
              <a:rPr lang="en-US" altLang="zh-CN" sz="1600">
                <a:solidFill>
                  <a:schemeClr val="bg1"/>
                </a:solidFill>
              </a:rPr>
              <a:t> — </a:t>
            </a:r>
            <a:r>
              <a:rPr lang="zh-CN" altLang="en-US" sz="1600">
                <a:solidFill>
                  <a:schemeClr val="bg1"/>
                </a:solidFill>
              </a:rPr>
              <a:t>用来查找（通常</a:t>
            </a:r>
            <a:r>
              <a:rPr lang="en-US" altLang="zh-CN" sz="1600">
                <a:solidFill>
                  <a:schemeClr val="bg1"/>
                </a:solidFill>
              </a:rPr>
              <a:t> p-hash </a:t>
            </a:r>
            <a:r>
              <a:rPr lang="zh-CN" altLang="en-US" sz="1600">
                <a:solidFill>
                  <a:schemeClr val="bg1"/>
                </a:solidFill>
              </a:rPr>
              <a:t>是基于</a:t>
            </a:r>
            <a:r>
              <a:rPr lang="en-US" altLang="zh-CN" sz="1600">
                <a:solidFill>
                  <a:schemeClr val="bg1"/>
                </a:solidFill>
              </a:rPr>
              <a:t> pinode </a:t>
            </a:r>
            <a:r>
              <a:rPr lang="zh-CN" altLang="en-US" sz="1600">
                <a:solidFill>
                  <a:schemeClr val="bg1"/>
                </a:solidFill>
              </a:rPr>
              <a:t>的并发哈希表）</a:t>
            </a:r>
            <a:endParaRPr lang="zh-CN" altLang="en-US" sz="1600">
              <a:solidFill>
                <a:schemeClr val="bg1"/>
              </a:solidFill>
            </a:endParaRPr>
          </a:p>
          <a:p>
            <a:pPr lvl="1" fontAlgn="auto">
              <a:lnSpc>
                <a:spcPct val="130000"/>
              </a:lnSpc>
            </a:pPr>
            <a:r>
              <a:rPr lang="en-US" altLang="zh-CN" sz="1600" b="1">
                <a:solidFill>
                  <a:schemeClr val="bg1"/>
                </a:solidFill>
              </a:rPr>
              <a:t>fdesc</a:t>
            </a:r>
            <a:r>
              <a:rPr lang="zh-CN" altLang="en-US" sz="1600">
                <a:solidFill>
                  <a:schemeClr val="bg1"/>
                </a:solidFill>
              </a:rPr>
              <a:t>（</a:t>
            </a:r>
            <a:r>
              <a:rPr lang="en-US" altLang="zh-CN" sz="1600" b="1">
                <a:solidFill>
                  <a:schemeClr val="bg1"/>
                </a:solidFill>
              </a:rPr>
              <a:t>value</a:t>
            </a:r>
            <a:r>
              <a:rPr lang="zh-CN" altLang="en-US" sz="1600">
                <a:solidFill>
                  <a:schemeClr val="bg1"/>
                </a:solidFill>
              </a:rPr>
              <a:t>，约</a:t>
            </a:r>
            <a:r>
              <a:rPr lang="en-US" altLang="zh-CN" sz="1600">
                <a:solidFill>
                  <a:schemeClr val="bg1"/>
                </a:solidFill>
              </a:rPr>
              <a:t> 24–40 </a:t>
            </a:r>
            <a:r>
              <a:rPr lang="zh-CN" altLang="en-US" sz="1600">
                <a:solidFill>
                  <a:schemeClr val="bg1"/>
                </a:solidFill>
              </a:rPr>
              <a:t>字节，示意）</a:t>
            </a:r>
            <a:r>
              <a:rPr lang="en-US" altLang="zh-CN" sz="1600">
                <a:solidFill>
                  <a:schemeClr val="bg1"/>
                </a:solidFill>
              </a:rPr>
              <a:t> — </a:t>
            </a:r>
            <a:r>
              <a:rPr lang="zh-CN" altLang="en-US" sz="1600">
                <a:solidFill>
                  <a:schemeClr val="bg1"/>
                </a:solidFill>
              </a:rPr>
              <a:t>包含：</a:t>
            </a:r>
            <a:endParaRPr lang="zh-CN" altLang="en-US" sz="1600">
              <a:solidFill>
                <a:schemeClr val="bg1"/>
              </a:solidFill>
            </a:endParaRPr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600">
                <a:solidFill>
                  <a:schemeClr val="bg1"/>
                </a:solidFill>
              </a:rPr>
              <a:t>f-hash </a:t>
            </a:r>
            <a:r>
              <a:rPr lang="zh-CN" altLang="en-US" sz="1600">
                <a:solidFill>
                  <a:schemeClr val="bg1"/>
                </a:solidFill>
              </a:rPr>
              <a:t>是否在内存（</a:t>
            </a:r>
            <a:r>
              <a:rPr lang="en-US" altLang="zh-CN" sz="1600">
                <a:solidFill>
                  <a:schemeClr val="bg1"/>
                </a:solidFill>
              </a:rPr>
              <a:t>flag</a:t>
            </a:r>
            <a:r>
              <a:rPr lang="zh-CN" altLang="en-US" sz="1600">
                <a:solidFill>
                  <a:schemeClr val="bg1"/>
                </a:solidFill>
              </a:rPr>
              <a:t>）</a:t>
            </a:r>
            <a:endParaRPr lang="zh-CN" altLang="en-US" sz="1600">
              <a:solidFill>
                <a:schemeClr val="bg1"/>
              </a:solidFill>
            </a:endParaRPr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若在内存：基址指针（或内存句柄）</a:t>
            </a:r>
            <a:endParaRPr lang="zh-CN" altLang="en-US" sz="1600">
              <a:solidFill>
                <a:schemeClr val="bg1"/>
              </a:solidFill>
            </a:endParaRPr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若在</a:t>
            </a:r>
            <a:r>
              <a:rPr lang="en-US" altLang="zh-CN" sz="1600">
                <a:solidFill>
                  <a:schemeClr val="bg1"/>
                </a:solidFill>
              </a:rPr>
              <a:t> SSD</a:t>
            </a:r>
            <a:r>
              <a:rPr lang="zh-CN" altLang="en-US" sz="1600">
                <a:solidFill>
                  <a:schemeClr val="bg1"/>
                </a:solidFill>
              </a:rPr>
              <a:t>：</a:t>
            </a:r>
            <a:r>
              <a:rPr lang="en-US" altLang="zh-CN" sz="1600">
                <a:solidFill>
                  <a:schemeClr val="bg1"/>
                </a:solidFill>
              </a:rPr>
              <a:t>page id / offset</a:t>
            </a:r>
            <a:r>
              <a:rPr lang="zh-CN" altLang="en-US" sz="1600">
                <a:solidFill>
                  <a:schemeClr val="bg1"/>
                </a:solidFill>
              </a:rPr>
              <a:t>（用来</a:t>
            </a:r>
            <a:r>
              <a:rPr lang="en-US" altLang="zh-CN" sz="1600">
                <a:solidFill>
                  <a:schemeClr val="bg1"/>
                </a:solidFill>
              </a:rPr>
              <a:t> load</a:t>
            </a:r>
            <a:r>
              <a:rPr lang="zh-CN" altLang="en-US" sz="1600">
                <a:solidFill>
                  <a:schemeClr val="bg1"/>
                </a:solidFill>
              </a:rPr>
              <a:t>）</a:t>
            </a:r>
            <a:endParaRPr lang="zh-CN" altLang="en-US" sz="1600">
              <a:solidFill>
                <a:schemeClr val="bg1"/>
              </a:solidFill>
            </a:endParaRPr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600">
                <a:solidFill>
                  <a:schemeClr val="bg1"/>
                </a:solidFill>
              </a:rPr>
              <a:t>f-hash </a:t>
            </a:r>
            <a:r>
              <a:rPr lang="zh-CN" altLang="en-US" sz="1600">
                <a:solidFill>
                  <a:schemeClr val="bg1"/>
                </a:solidFill>
              </a:rPr>
              <a:t>的总大小</a:t>
            </a:r>
            <a:r>
              <a:rPr lang="en-US" altLang="zh-CN" sz="1600">
                <a:solidFill>
                  <a:schemeClr val="bg1"/>
                </a:solidFill>
              </a:rPr>
              <a:t> / bucket_count / </a:t>
            </a:r>
            <a:r>
              <a:rPr lang="zh-CN" altLang="en-US" sz="1600">
                <a:solidFill>
                  <a:schemeClr val="bg1"/>
                </a:solidFill>
              </a:rPr>
              <a:t>元信息</a:t>
            </a:r>
            <a:endParaRPr lang="zh-CN" altLang="en-US" sz="1600">
              <a:solidFill>
                <a:schemeClr val="bg1"/>
              </a:solidFill>
            </a:endParaRPr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访问计数或</a:t>
            </a:r>
            <a:r>
              <a:rPr lang="en-US" altLang="zh-CN" sz="1600">
                <a:solidFill>
                  <a:schemeClr val="bg1"/>
                </a:solidFill>
              </a:rPr>
              <a:t> LRU </a:t>
            </a:r>
            <a:r>
              <a:rPr lang="zh-CN" altLang="en-US" sz="1600">
                <a:solidFill>
                  <a:schemeClr val="bg1"/>
                </a:solidFill>
              </a:rPr>
              <a:t>链表语句（用于</a:t>
            </a:r>
            <a:r>
              <a:rPr lang="en-US" altLang="zh-CN" sz="1600">
                <a:solidFill>
                  <a:schemeClr val="bg1"/>
                </a:solidFill>
              </a:rPr>
              <a:t> f-cache </a:t>
            </a:r>
            <a:r>
              <a:rPr lang="zh-CN" altLang="en-US" sz="1600">
                <a:solidFill>
                  <a:schemeClr val="bg1"/>
                </a:solidFill>
              </a:rPr>
              <a:t>管理）</a:t>
            </a:r>
            <a:endParaRPr lang="zh-CN" altLang="en-US" sz="1600">
              <a:solidFill>
                <a:schemeClr val="bg1"/>
              </a:solidFill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</a:rPr>
              <a:t>实现要点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论文使用一个高并发的哈希表实现（论文中称</a:t>
            </a:r>
            <a:r>
              <a:rPr lang="en-US" altLang="zh-CN" sz="1600">
                <a:solidFill>
                  <a:schemeClr val="bg1"/>
                </a:solidFill>
              </a:rPr>
              <a:t> CLHT</a:t>
            </a:r>
            <a:r>
              <a:rPr lang="zh-CN" altLang="en-US" sz="1600">
                <a:solidFill>
                  <a:schemeClr val="bg1"/>
                </a:solidFill>
              </a:rPr>
              <a:t>），以支持并发访问（多线程下的</a:t>
            </a:r>
            <a:r>
              <a:rPr lang="en-US" altLang="zh-CN" sz="1600">
                <a:solidFill>
                  <a:schemeClr val="bg1"/>
                </a:solidFill>
              </a:rPr>
              <a:t> p-hash </a:t>
            </a:r>
            <a:r>
              <a:rPr lang="zh-CN" altLang="en-US" sz="1600">
                <a:solidFill>
                  <a:schemeClr val="bg1"/>
                </a:solidFill>
              </a:rPr>
              <a:t>查找</a:t>
            </a:r>
            <a:r>
              <a:rPr lang="en-US" altLang="zh-CN" sz="1600">
                <a:solidFill>
                  <a:schemeClr val="bg1"/>
                </a:solidFill>
              </a:rPr>
              <a:t>/</a:t>
            </a:r>
            <a:r>
              <a:rPr lang="zh-CN" altLang="en-US" sz="1600">
                <a:solidFill>
                  <a:schemeClr val="bg1"/>
                </a:solidFill>
              </a:rPr>
              <a:t>更新要快）。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600">
                <a:solidFill>
                  <a:schemeClr val="bg1"/>
                </a:solidFill>
              </a:rPr>
              <a:t>p-hash </a:t>
            </a:r>
            <a:r>
              <a:rPr lang="zh-CN" altLang="en-US" sz="1600">
                <a:solidFill>
                  <a:schemeClr val="bg1"/>
                </a:solidFill>
              </a:rPr>
              <a:t>的查询复杂度接近</a:t>
            </a:r>
            <a:r>
              <a:rPr lang="en-US" altLang="zh-CN" sz="1600">
                <a:solidFill>
                  <a:schemeClr val="bg1"/>
                </a:solidFill>
              </a:rPr>
              <a:t> O(1)</a:t>
            </a:r>
            <a:r>
              <a:rPr lang="zh-CN" altLang="en-US" sz="1600">
                <a:solidFill>
                  <a:schemeClr val="bg1"/>
                </a:solidFill>
              </a:rPr>
              <a:t>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3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Piece Hash Index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（两层哈希索引）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 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关键创新之一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040890"/>
            <a:ext cx="11065510" cy="378460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</a:rPr>
              <a:t>（</a:t>
            </a:r>
            <a:r>
              <a:rPr lang="en-US" altLang="zh-CN" sz="1600">
                <a:solidFill>
                  <a:schemeClr val="bg1"/>
                </a:solidFill>
              </a:rPr>
              <a:t>3</a:t>
            </a:r>
            <a:r>
              <a:rPr lang="zh-CN" altLang="en-US" sz="1600">
                <a:solidFill>
                  <a:schemeClr val="bg1"/>
                </a:solidFill>
              </a:rPr>
              <a:t>）</a:t>
            </a:r>
            <a:r>
              <a:rPr lang="en-US" altLang="zh-CN" sz="1600">
                <a:solidFill>
                  <a:schemeClr val="bg1"/>
                </a:solidFill>
              </a:rPr>
              <a:t>f-hash</a:t>
            </a:r>
            <a:r>
              <a:rPr lang="zh-CN" altLang="en-US" sz="1600">
                <a:solidFill>
                  <a:schemeClr val="bg1"/>
                </a:solidFill>
              </a:rPr>
              <a:t>（每个目录的</a:t>
            </a:r>
            <a:r>
              <a:rPr lang="en-US" altLang="zh-CN" sz="1600">
                <a:solidFill>
                  <a:schemeClr val="bg1"/>
                </a:solidFill>
              </a:rPr>
              <a:t>“</a:t>
            </a:r>
            <a:r>
              <a:rPr lang="zh-CN" altLang="en-US" sz="1600">
                <a:solidFill>
                  <a:schemeClr val="bg1"/>
                </a:solidFill>
              </a:rPr>
              <a:t>小哈希表</a:t>
            </a:r>
            <a:r>
              <a:rPr lang="en-US" altLang="zh-CN" sz="1600">
                <a:solidFill>
                  <a:schemeClr val="bg1"/>
                </a:solidFill>
              </a:rPr>
              <a:t>”</a:t>
            </a:r>
            <a:r>
              <a:rPr lang="zh-CN" altLang="en-US" sz="1600">
                <a:solidFill>
                  <a:schemeClr val="bg1"/>
                </a:solidFill>
              </a:rPr>
              <a:t>）</a:t>
            </a:r>
            <a:endParaRPr lang="zh-CN" altLang="en-US" sz="1600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highlight>
                  <a:srgbClr val="000000"/>
                </a:highlight>
              </a:rPr>
              <a:t>角色：存放某个</a:t>
            </a:r>
            <a:r>
              <a:rPr lang="en-US" altLang="zh-CN" sz="1600">
                <a:solidFill>
                  <a:schemeClr val="bg1"/>
                </a:solidFill>
                <a:highlight>
                  <a:srgbClr val="000000"/>
                </a:highlight>
              </a:rPr>
              <a:t> pinode </a:t>
            </a:r>
            <a:r>
              <a:rPr lang="zh-CN" altLang="en-US" sz="1600">
                <a:solidFill>
                  <a:schemeClr val="bg1"/>
                </a:solidFill>
                <a:highlight>
                  <a:srgbClr val="000000"/>
                </a:highlight>
              </a:rPr>
              <a:t>下所有</a:t>
            </a:r>
            <a:r>
              <a:rPr lang="en-US" altLang="zh-CN" sz="1600">
                <a:solidFill>
                  <a:schemeClr val="bg1"/>
                </a:solidFill>
                <a:highlight>
                  <a:srgbClr val="000000"/>
                </a:highlight>
              </a:rPr>
              <a:t> fname </a:t>
            </a:r>
            <a:r>
              <a:rPr lang="zh-CN" altLang="en-US" sz="1600">
                <a:solidFill>
                  <a:schemeClr val="bg1"/>
                </a:solidFill>
                <a:highlight>
                  <a:srgbClr val="000000"/>
                </a:highlight>
              </a:rPr>
              <a:t>的索引条目（每条</a:t>
            </a:r>
            <a:r>
              <a:rPr lang="en-US" altLang="zh-CN" sz="1600">
                <a:solidFill>
                  <a:schemeClr val="bg1"/>
                </a:solidFill>
                <a:highlight>
                  <a:srgbClr val="000000"/>
                </a:highlight>
              </a:rPr>
              <a:t> = fname </a:t>
            </a:r>
            <a:r>
              <a:rPr lang="zh-CN" altLang="en-US" sz="1600">
                <a:solidFill>
                  <a:schemeClr val="bg1"/>
                </a:solidFill>
                <a:highlight>
                  <a:srgbClr val="000000"/>
                </a:highlight>
              </a:rPr>
              <a:t>的哈希</a:t>
            </a:r>
            <a:r>
              <a:rPr lang="en-US" altLang="zh-CN" sz="1600">
                <a:solidFill>
                  <a:schemeClr val="bg1"/>
                </a:solidFill>
                <a:highlight>
                  <a:srgbClr val="000000"/>
                </a:highlight>
              </a:rPr>
              <a:t> + </a:t>
            </a:r>
            <a:r>
              <a:rPr lang="zh-CN" altLang="en-US" sz="1600">
                <a:solidFill>
                  <a:schemeClr val="bg1"/>
                </a:solidFill>
                <a:highlight>
                  <a:srgbClr val="000000"/>
                </a:highlight>
              </a:rPr>
              <a:t>指向</a:t>
            </a:r>
            <a:r>
              <a:rPr lang="en-US" altLang="zh-CN" sz="1600">
                <a:solidFill>
                  <a:schemeClr val="bg1"/>
                </a:solidFill>
                <a:highlight>
                  <a:srgbClr val="000000"/>
                </a:highlight>
              </a:rPr>
              <a:t> value </a:t>
            </a:r>
            <a:r>
              <a:rPr lang="zh-CN" altLang="en-US" sz="1600">
                <a:solidFill>
                  <a:schemeClr val="bg1"/>
                </a:solidFill>
                <a:highlight>
                  <a:srgbClr val="000000"/>
                </a:highlight>
              </a:rPr>
              <a:t>的地址描述）。</a:t>
            </a:r>
            <a:endParaRPr lang="zh-CN" altLang="en-US" sz="160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</a:rPr>
              <a:t>单条索引项示意</a:t>
            </a:r>
            <a:endParaRPr lang="zh-CN" altLang="en-US" sz="1600" b="1">
              <a:solidFill>
                <a:schemeClr val="bg1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solidFill>
                  <a:schemeClr val="bg1"/>
                </a:solidFill>
              </a:rPr>
              <a:t>fname_hash</a:t>
            </a:r>
            <a:r>
              <a:rPr lang="zh-CN" altLang="en-US" sz="1600">
                <a:solidFill>
                  <a:schemeClr val="bg1"/>
                </a:solidFill>
              </a:rPr>
              <a:t>（</a:t>
            </a:r>
            <a:r>
              <a:rPr lang="en-US" altLang="zh-CN" sz="1600">
                <a:solidFill>
                  <a:schemeClr val="bg1"/>
                </a:solidFill>
              </a:rPr>
              <a:t>8B</a:t>
            </a:r>
            <a:r>
              <a:rPr lang="zh-CN" altLang="en-US" sz="1600">
                <a:solidFill>
                  <a:schemeClr val="bg1"/>
                </a:solidFill>
              </a:rPr>
              <a:t>）</a:t>
            </a:r>
            <a:r>
              <a:rPr lang="en-US" altLang="zh-CN" sz="1600">
                <a:solidFill>
                  <a:schemeClr val="bg1"/>
                </a:solidFill>
              </a:rPr>
              <a:t> — </a:t>
            </a:r>
            <a:r>
              <a:rPr lang="zh-CN" altLang="en-US" sz="1600">
                <a:solidFill>
                  <a:schemeClr val="bg1"/>
                </a:solidFill>
              </a:rPr>
              <a:t>对文件名做</a:t>
            </a:r>
            <a:r>
              <a:rPr lang="en-US" altLang="zh-CN" sz="1600">
                <a:solidFill>
                  <a:schemeClr val="bg1"/>
                </a:solidFill>
              </a:rPr>
              <a:t> 64-bit </a:t>
            </a:r>
            <a:r>
              <a:rPr lang="zh-CN" altLang="en-US" sz="1600">
                <a:solidFill>
                  <a:schemeClr val="bg1"/>
                </a:solidFill>
              </a:rPr>
              <a:t>哈希（用于快速比较）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solidFill>
                  <a:schemeClr val="bg1"/>
                </a:solidFill>
              </a:rPr>
              <a:t>addr_desc</a:t>
            </a:r>
            <a:r>
              <a:rPr lang="zh-CN" altLang="en-US" sz="1600">
                <a:solidFill>
                  <a:schemeClr val="bg1"/>
                </a:solidFill>
              </a:rPr>
              <a:t>（</a:t>
            </a:r>
            <a:r>
              <a:rPr lang="en-US" altLang="zh-CN" sz="1600">
                <a:solidFill>
                  <a:schemeClr val="bg1"/>
                </a:solidFill>
              </a:rPr>
              <a:t>8B</a:t>
            </a:r>
            <a:r>
              <a:rPr lang="zh-CN" altLang="en-US" sz="1600">
                <a:solidFill>
                  <a:schemeClr val="bg1"/>
                </a:solidFill>
              </a:rPr>
              <a:t>）</a:t>
            </a:r>
            <a:r>
              <a:rPr lang="en-US" altLang="zh-CN" sz="1600">
                <a:solidFill>
                  <a:schemeClr val="bg1"/>
                </a:solidFill>
              </a:rPr>
              <a:t> — </a:t>
            </a:r>
            <a:r>
              <a:rPr lang="zh-CN" altLang="en-US" sz="1600">
                <a:solidFill>
                  <a:schemeClr val="bg1"/>
                </a:solidFill>
              </a:rPr>
              <a:t>指向实际</a:t>
            </a:r>
            <a:r>
              <a:rPr lang="en-US" altLang="zh-CN" sz="1600">
                <a:solidFill>
                  <a:schemeClr val="bg1"/>
                </a:solidFill>
              </a:rPr>
              <a:t> value </a:t>
            </a:r>
            <a:r>
              <a:rPr lang="zh-CN" altLang="en-US" sz="1600">
                <a:solidFill>
                  <a:schemeClr val="bg1"/>
                </a:solidFill>
              </a:rPr>
              <a:t>的位置（如</a:t>
            </a:r>
            <a:r>
              <a:rPr lang="en-US" altLang="zh-CN" sz="1600">
                <a:solidFill>
                  <a:schemeClr val="bg1"/>
                </a:solidFill>
              </a:rPr>
              <a:t> SSD page id + offset</a:t>
            </a:r>
            <a:r>
              <a:rPr lang="zh-CN" altLang="en-US" sz="1600">
                <a:solidFill>
                  <a:schemeClr val="bg1"/>
                </a:solidFill>
              </a:rPr>
              <a:t>、或聚合数据块的描述符）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合计：</a:t>
            </a:r>
            <a:r>
              <a:rPr lang="en-US" altLang="zh-CN" sz="1600">
                <a:solidFill>
                  <a:schemeClr val="bg1"/>
                </a:solidFill>
              </a:rPr>
              <a:t>16B / </a:t>
            </a:r>
            <a:r>
              <a:rPr lang="zh-CN" altLang="en-US" sz="1600">
                <a:solidFill>
                  <a:schemeClr val="bg1"/>
                </a:solidFill>
              </a:rPr>
              <a:t>条目（论文中采用的示例数字）</a:t>
            </a:r>
            <a:endParaRPr lang="zh-CN" altLang="en-US" sz="1600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 b="1">
                <a:solidFill>
                  <a:schemeClr val="bg1"/>
                </a:solidFill>
              </a:rPr>
              <a:t>bucket </a:t>
            </a:r>
            <a:r>
              <a:rPr lang="zh-CN" altLang="en-US" sz="1600" b="1">
                <a:solidFill>
                  <a:schemeClr val="bg1"/>
                </a:solidFill>
              </a:rPr>
              <a:t>与</a:t>
            </a:r>
            <a:r>
              <a:rPr lang="en-US" altLang="zh-CN" sz="1600" b="1">
                <a:solidFill>
                  <a:schemeClr val="bg1"/>
                </a:solidFill>
              </a:rPr>
              <a:t> cacheline </a:t>
            </a:r>
            <a:r>
              <a:rPr lang="zh-CN" altLang="en-US" sz="1600" b="1">
                <a:solidFill>
                  <a:schemeClr val="bg1"/>
                </a:solidFill>
              </a:rPr>
              <a:t>对齐</a:t>
            </a:r>
            <a:endParaRPr lang="zh-CN" altLang="en-US" sz="1600" b="1">
              <a:solidFill>
                <a:schemeClr val="bg1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把若干条索引紧凑放进</a:t>
            </a:r>
            <a:r>
              <a:rPr lang="en-US" altLang="zh-CN" sz="1600">
                <a:solidFill>
                  <a:schemeClr val="bg1"/>
                </a:solidFill>
              </a:rPr>
              <a:t> bucket</a:t>
            </a:r>
            <a:r>
              <a:rPr lang="zh-CN" altLang="en-US" sz="1600">
                <a:solidFill>
                  <a:schemeClr val="bg1"/>
                </a:solidFill>
              </a:rPr>
              <a:t>，论文示例：每个</a:t>
            </a:r>
            <a:r>
              <a:rPr lang="en-US" altLang="zh-CN" sz="1600">
                <a:solidFill>
                  <a:schemeClr val="bg1"/>
                </a:solidFill>
              </a:rPr>
              <a:t> bucket = 64B</a:t>
            </a:r>
            <a:r>
              <a:rPr lang="zh-CN" altLang="en-US" sz="1600">
                <a:solidFill>
                  <a:schemeClr val="bg1"/>
                </a:solidFill>
              </a:rPr>
              <a:t>（等于一个</a:t>
            </a:r>
            <a:r>
              <a:rPr lang="en-US" altLang="zh-CN" sz="1600">
                <a:solidFill>
                  <a:schemeClr val="bg1"/>
                </a:solidFill>
              </a:rPr>
              <a:t> cacheline</a:t>
            </a:r>
            <a:r>
              <a:rPr lang="zh-CN" altLang="en-US" sz="1600">
                <a:solidFill>
                  <a:schemeClr val="bg1"/>
                </a:solidFill>
              </a:rPr>
              <a:t>），里面放</a:t>
            </a:r>
            <a:r>
              <a:rPr lang="en-US" altLang="zh-CN" sz="1600">
                <a:solidFill>
                  <a:schemeClr val="bg1"/>
                </a:solidFill>
              </a:rPr>
              <a:t>4 </a:t>
            </a:r>
            <a:r>
              <a:rPr lang="zh-CN" altLang="en-US" sz="1600">
                <a:solidFill>
                  <a:schemeClr val="bg1"/>
                </a:solidFill>
              </a:rPr>
              <a:t>条索引项（</a:t>
            </a:r>
            <a:r>
              <a:rPr lang="en-US" altLang="zh-CN" sz="1600">
                <a:solidFill>
                  <a:schemeClr val="bg1"/>
                </a:solidFill>
              </a:rPr>
              <a:t>4 </a:t>
            </a:r>
            <a:r>
              <a:rPr lang="en-US" altLang="en-US" sz="1600">
                <a:solidFill>
                  <a:schemeClr val="bg1"/>
                </a:solidFill>
              </a:rPr>
              <a:t>×</a:t>
            </a:r>
            <a:r>
              <a:rPr lang="en-US" altLang="zh-CN" sz="1600">
                <a:solidFill>
                  <a:schemeClr val="bg1"/>
                </a:solidFill>
              </a:rPr>
              <a:t> 16B = 64B</a:t>
            </a:r>
            <a:r>
              <a:rPr lang="zh-CN" altLang="en-US" sz="1600">
                <a:solidFill>
                  <a:schemeClr val="bg1"/>
                </a:solidFill>
              </a:rPr>
              <a:t>）。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这样做的好处：查某个</a:t>
            </a:r>
            <a:r>
              <a:rPr lang="en-US" altLang="zh-CN" sz="1600">
                <a:solidFill>
                  <a:schemeClr val="bg1"/>
                </a:solidFill>
              </a:rPr>
              <a:t> bucket </a:t>
            </a:r>
            <a:r>
              <a:rPr lang="zh-CN" altLang="en-US" sz="1600">
                <a:solidFill>
                  <a:schemeClr val="bg1"/>
                </a:solidFill>
              </a:rPr>
              <a:t>时只需加载</a:t>
            </a:r>
            <a:r>
              <a:rPr lang="en-US" altLang="zh-CN" sz="1600">
                <a:solidFill>
                  <a:schemeClr val="bg1"/>
                </a:solidFill>
              </a:rPr>
              <a:t> 1 </a:t>
            </a:r>
            <a:r>
              <a:rPr lang="zh-CN" altLang="en-US" sz="1600">
                <a:solidFill>
                  <a:schemeClr val="bg1"/>
                </a:solidFill>
              </a:rPr>
              <a:t>个</a:t>
            </a:r>
            <a:r>
              <a:rPr lang="en-US" altLang="zh-CN" sz="1600">
                <a:solidFill>
                  <a:schemeClr val="bg1"/>
                </a:solidFill>
              </a:rPr>
              <a:t> cacheline</a:t>
            </a:r>
            <a:r>
              <a:rPr lang="zh-CN" altLang="en-US" sz="1600">
                <a:solidFill>
                  <a:schemeClr val="bg1"/>
                </a:solidFill>
              </a:rPr>
              <a:t>（</a:t>
            </a:r>
            <a:r>
              <a:rPr lang="en-US" altLang="zh-CN" sz="1600">
                <a:solidFill>
                  <a:schemeClr val="bg1"/>
                </a:solidFill>
              </a:rPr>
              <a:t>64B</a:t>
            </a:r>
            <a:r>
              <a:rPr lang="zh-CN" altLang="en-US" sz="1600">
                <a:solidFill>
                  <a:schemeClr val="bg1"/>
                </a:solidFill>
              </a:rPr>
              <a:t>），就能得到</a:t>
            </a:r>
            <a:r>
              <a:rPr lang="en-US" altLang="zh-CN" sz="1600">
                <a:solidFill>
                  <a:schemeClr val="bg1"/>
                </a:solidFill>
              </a:rPr>
              <a:t> 4 </a:t>
            </a:r>
            <a:r>
              <a:rPr lang="zh-CN" altLang="en-US" sz="1600">
                <a:solidFill>
                  <a:schemeClr val="bg1"/>
                </a:solidFill>
              </a:rPr>
              <a:t>个候选项，</a:t>
            </a:r>
            <a:r>
              <a:rPr lang="en-US" altLang="zh-CN" sz="1600">
                <a:solidFill>
                  <a:schemeClr val="bg1"/>
                </a:solidFill>
              </a:rPr>
              <a:t>CPU cache </a:t>
            </a:r>
            <a:r>
              <a:rPr lang="zh-CN" altLang="en-US" sz="1600">
                <a:solidFill>
                  <a:schemeClr val="bg1"/>
                </a:solidFill>
              </a:rPr>
              <a:t>效率高。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3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Piece Hash Index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（两层哈希索引）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 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关键创新之一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329180"/>
            <a:ext cx="5160010" cy="2331085"/>
          </a:xfrm>
          <a:prstGeom prst="rect">
            <a:avLst/>
          </a:prstGeom>
        </p:spPr>
        <p:txBody>
          <a:bodyPr wrap="square">
            <a:spAutoFit/>
          </a:bodyPr>
          <a:p>
            <a:pPr algn="just" fontAlgn="auto">
              <a:lnSpc>
                <a:spcPct val="130000"/>
              </a:lnSpc>
            </a:pPr>
            <a:r>
              <a:rPr lang="en-US" altLang="zh-CN" sz="1600" b="1">
                <a:solidFill>
                  <a:schemeClr val="bg1"/>
                </a:solidFill>
              </a:rPr>
              <a:t>Normal area + Overflow area</a:t>
            </a:r>
            <a:r>
              <a:rPr lang="zh-CN" altLang="en-US" sz="1600" b="1">
                <a:solidFill>
                  <a:schemeClr val="bg1"/>
                </a:solidFill>
              </a:rPr>
              <a:t>（连续内存）</a:t>
            </a:r>
            <a:endParaRPr lang="zh-CN" altLang="en-US" sz="1600" b="1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600">
                <a:solidFill>
                  <a:schemeClr val="bg1"/>
                </a:solidFill>
              </a:rPr>
              <a:t>f-hash </a:t>
            </a:r>
            <a:r>
              <a:rPr lang="zh-CN" altLang="en-US" sz="1600">
                <a:solidFill>
                  <a:schemeClr val="bg1"/>
                </a:solidFill>
              </a:rPr>
              <a:t>在内存中是一个连续内存块，分成：</a:t>
            </a:r>
            <a:r>
              <a:rPr lang="en-US" altLang="zh-CN" sz="1600" b="1">
                <a:solidFill>
                  <a:schemeClr val="bg1"/>
                </a:solidFill>
              </a:rPr>
              <a:t>normal buckets</a:t>
            </a:r>
            <a:r>
              <a:rPr lang="zh-CN" altLang="en-US" sz="1600">
                <a:solidFill>
                  <a:schemeClr val="bg1"/>
                </a:solidFill>
              </a:rPr>
              <a:t>（直接哈希定位）和</a:t>
            </a:r>
            <a:r>
              <a:rPr lang="en-US" altLang="zh-CN" sz="1600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overflow buckets</a:t>
            </a:r>
            <a:r>
              <a:rPr lang="zh-CN" altLang="en-US" sz="1600">
                <a:solidFill>
                  <a:schemeClr val="bg1"/>
                </a:solidFill>
              </a:rPr>
              <a:t>（顺序分配，用于冲突处理）。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600">
                <a:solidFill>
                  <a:schemeClr val="bg1"/>
                </a:solidFill>
              </a:rPr>
              <a:t>overflow </a:t>
            </a:r>
            <a:r>
              <a:rPr lang="zh-CN" altLang="en-US" sz="1600">
                <a:solidFill>
                  <a:schemeClr val="bg1"/>
                </a:solidFill>
              </a:rPr>
              <a:t>用</a:t>
            </a:r>
            <a:r>
              <a:rPr lang="zh-CN" altLang="en-US" sz="1600" b="1">
                <a:solidFill>
                  <a:schemeClr val="bg1"/>
                </a:solidFill>
              </a:rPr>
              <a:t>相对偏移（</a:t>
            </a:r>
            <a:r>
              <a:rPr lang="en-US" altLang="zh-CN" sz="1600" b="1">
                <a:solidFill>
                  <a:schemeClr val="bg1"/>
                </a:solidFill>
              </a:rPr>
              <a:t>offset</a:t>
            </a:r>
            <a:r>
              <a:rPr lang="zh-CN" altLang="en-US" sz="1600" b="1">
                <a:solidFill>
                  <a:schemeClr val="bg1"/>
                </a:solidFill>
              </a:rPr>
              <a:t>）</a:t>
            </a:r>
            <a:r>
              <a:rPr lang="zh-CN" altLang="en-US" sz="1600">
                <a:solidFill>
                  <a:schemeClr val="bg1"/>
                </a:solidFill>
              </a:rPr>
              <a:t>表示链关系，而不是绝对指针，确保整个</a:t>
            </a:r>
            <a:r>
              <a:rPr lang="en-US" altLang="zh-CN" sz="1600">
                <a:solidFill>
                  <a:schemeClr val="bg1"/>
                </a:solidFill>
              </a:rPr>
              <a:t> f-hash </a:t>
            </a:r>
            <a:r>
              <a:rPr lang="zh-CN" altLang="en-US" sz="1600">
                <a:solidFill>
                  <a:schemeClr val="bg1"/>
                </a:solidFill>
              </a:rPr>
              <a:t>整块搬运到</a:t>
            </a:r>
            <a:r>
              <a:rPr lang="en-US" altLang="zh-CN" sz="1600">
                <a:solidFill>
                  <a:schemeClr val="bg1"/>
                </a:solidFill>
              </a:rPr>
              <a:t> SSD/</a:t>
            </a:r>
            <a:r>
              <a:rPr lang="zh-CN" altLang="en-US" sz="1600">
                <a:solidFill>
                  <a:schemeClr val="bg1"/>
                </a:solidFill>
              </a:rPr>
              <a:t>读回内存时无需修正指针（避免序列化开销）。</a:t>
            </a:r>
            <a:endParaRPr lang="zh-CN" altLang="en-US" sz="160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45" y="2293620"/>
            <a:ext cx="5019040" cy="23666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9465" y="4849495"/>
            <a:ext cx="10789920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30000"/>
              </a:lnSpc>
            </a:pPr>
            <a:r>
              <a:rPr lang="zh-CN" altLang="en-US" sz="1600" b="1">
                <a:solidFill>
                  <a:schemeClr val="bg1"/>
                </a:solidFill>
                <a:sym typeface="+mn-ea"/>
              </a:rPr>
              <a:t>大小与拆页（</a:t>
            </a:r>
            <a:r>
              <a:rPr lang="en-US" altLang="zh-CN" sz="1600" b="1">
                <a:solidFill>
                  <a:schemeClr val="bg1"/>
                </a:solidFill>
                <a:sym typeface="+mn-ea"/>
              </a:rPr>
              <a:t>4KB </a:t>
            </a:r>
            <a:r>
              <a:rPr lang="zh-CN" altLang="en-US" sz="1600" b="1">
                <a:solidFill>
                  <a:schemeClr val="bg1"/>
                </a:solidFill>
                <a:sym typeface="+mn-ea"/>
              </a:rPr>
              <a:t>对齐）</a:t>
            </a:r>
            <a:endParaRPr lang="zh-CN" altLang="en-US" sz="1600" b="1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若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 f-hash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很小（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&lt;4KB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），多个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 f-hash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可以合并成一个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 4KB SSD page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写入（减少小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 IO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若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 f-hash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很大（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&gt;4KB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），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f-hash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会被拆分成多个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 4KB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页；访问某个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 fname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时只读取包含对应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 bucket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的那页（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partial read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），避免把整个大表都拉入内存。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3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Piece Hash Index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（两层哈希索引）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 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关键创新之一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329180"/>
            <a:ext cx="10560050" cy="4246245"/>
          </a:xfrm>
          <a:prstGeom prst="rect">
            <a:avLst/>
          </a:prstGeom>
        </p:spPr>
        <p:txBody>
          <a:bodyPr wrap="square">
            <a:spAutoFit/>
          </a:bodyPr>
          <a:p>
            <a:pPr algn="just" fontAlgn="auto">
              <a:lnSpc>
                <a:spcPct val="150000"/>
              </a:lnSpc>
            </a:pPr>
            <a:r>
              <a:rPr lang="zh-CN" altLang="en-US" b="1">
                <a:solidFill>
                  <a:schemeClr val="bg1"/>
                </a:solidFill>
              </a:rPr>
              <a:t>示例：查找（</a:t>
            </a:r>
            <a:r>
              <a:rPr lang="en-US" altLang="zh-CN" b="1">
                <a:solidFill>
                  <a:schemeClr val="bg1"/>
                </a:solidFill>
              </a:rPr>
              <a:t>Get</a:t>
            </a:r>
            <a:r>
              <a:rPr lang="zh-CN" altLang="en-US" b="1">
                <a:solidFill>
                  <a:schemeClr val="bg1"/>
                </a:solidFill>
              </a:rPr>
              <a:t>）流程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假设要找</a:t>
            </a:r>
            <a:r>
              <a:rPr lang="en-US" altLang="zh-CN">
                <a:solidFill>
                  <a:schemeClr val="bg1"/>
                </a:solidFill>
              </a:rPr>
              <a:t> (pinode=123, fname="a.txt")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在</a:t>
            </a:r>
            <a:r>
              <a:rPr lang="en-US" altLang="zh-CN">
                <a:solidFill>
                  <a:schemeClr val="bg1"/>
                </a:solidFill>
              </a:rPr>
              <a:t> p-hash </a:t>
            </a:r>
            <a:r>
              <a:rPr lang="zh-CN" altLang="en-US">
                <a:solidFill>
                  <a:schemeClr val="bg1"/>
                </a:solidFill>
              </a:rPr>
              <a:t>中查</a:t>
            </a:r>
            <a:r>
              <a:rPr lang="en-US" altLang="zh-CN">
                <a:solidFill>
                  <a:schemeClr val="bg1"/>
                </a:solidFill>
              </a:rPr>
              <a:t> pinode=123</a:t>
            </a:r>
            <a:r>
              <a:rPr lang="zh-CN" altLang="en-US">
                <a:solidFill>
                  <a:schemeClr val="bg1"/>
                </a:solidFill>
              </a:rPr>
              <a:t>，拿到</a:t>
            </a:r>
            <a:r>
              <a:rPr lang="en-US" altLang="zh-CN">
                <a:solidFill>
                  <a:schemeClr val="bg1"/>
                </a:solidFill>
              </a:rPr>
              <a:t> fdesc</a:t>
            </a:r>
            <a:r>
              <a:rPr lang="zh-CN" altLang="en-US">
                <a:solidFill>
                  <a:schemeClr val="bg1"/>
                </a:solidFill>
              </a:rPr>
              <a:t>（该目录</a:t>
            </a:r>
            <a:r>
              <a:rPr lang="en-US" altLang="zh-CN">
                <a:solidFill>
                  <a:schemeClr val="bg1"/>
                </a:solidFill>
              </a:rPr>
              <a:t> f-hash </a:t>
            </a:r>
            <a:r>
              <a:rPr lang="zh-CN" altLang="en-US">
                <a:solidFill>
                  <a:schemeClr val="bg1"/>
                </a:solidFill>
              </a:rPr>
              <a:t>在内存还是在</a:t>
            </a:r>
            <a:r>
              <a:rPr lang="en-US" altLang="zh-CN">
                <a:solidFill>
                  <a:schemeClr val="bg1"/>
                </a:solidFill>
              </a:rPr>
              <a:t> SSD</a:t>
            </a:r>
            <a:r>
              <a:rPr lang="zh-CN" altLang="en-US">
                <a:solidFill>
                  <a:schemeClr val="bg1"/>
                </a:solidFill>
              </a:rPr>
              <a:t>、大小、位置等）。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若</a:t>
            </a:r>
            <a:r>
              <a:rPr lang="en-US" altLang="zh-CN">
                <a:solidFill>
                  <a:schemeClr val="bg1"/>
                </a:solidFill>
              </a:rPr>
              <a:t> f-hash </a:t>
            </a:r>
            <a:r>
              <a:rPr lang="zh-CN" altLang="en-US">
                <a:solidFill>
                  <a:schemeClr val="bg1"/>
                </a:solidFill>
              </a:rPr>
              <a:t>不在内存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根据</a:t>
            </a:r>
            <a:r>
              <a:rPr lang="en-US" altLang="zh-CN">
                <a:solidFill>
                  <a:schemeClr val="bg1"/>
                </a:solidFill>
              </a:rPr>
              <a:t> fdesc </a:t>
            </a:r>
            <a:r>
              <a:rPr lang="zh-CN" altLang="en-US">
                <a:solidFill>
                  <a:schemeClr val="bg1"/>
                </a:solidFill>
              </a:rPr>
              <a:t>从</a:t>
            </a:r>
            <a:r>
              <a:rPr lang="en-US" altLang="zh-CN">
                <a:solidFill>
                  <a:schemeClr val="bg1"/>
                </a:solidFill>
              </a:rPr>
              <a:t> SSD load</a:t>
            </a:r>
            <a:r>
              <a:rPr lang="zh-CN" altLang="en-US">
                <a:solidFill>
                  <a:schemeClr val="bg1"/>
                </a:solidFill>
              </a:rPr>
              <a:t>（如果</a:t>
            </a:r>
            <a:r>
              <a:rPr lang="en-US" altLang="zh-CN">
                <a:solidFill>
                  <a:schemeClr val="bg1"/>
                </a:solidFill>
              </a:rPr>
              <a:t> f-hash </a:t>
            </a:r>
            <a:r>
              <a:rPr lang="zh-CN" altLang="en-US">
                <a:solidFill>
                  <a:schemeClr val="bg1"/>
                </a:solidFill>
              </a:rPr>
              <a:t>小且与其它小表合并存放，可能一起被载入；若是大表，则只读取对应页）。载入后把</a:t>
            </a:r>
            <a:r>
              <a:rPr lang="en-US" altLang="zh-CN">
                <a:solidFill>
                  <a:schemeClr val="bg1"/>
                </a:solidFill>
              </a:rPr>
              <a:t> f-hash </a:t>
            </a:r>
            <a:r>
              <a:rPr lang="zh-CN" altLang="en-US">
                <a:solidFill>
                  <a:schemeClr val="bg1"/>
                </a:solidFill>
              </a:rPr>
              <a:t>放入</a:t>
            </a:r>
            <a:r>
              <a:rPr lang="en-US" altLang="zh-CN">
                <a:solidFill>
                  <a:schemeClr val="bg1"/>
                </a:solidFill>
              </a:rPr>
              <a:t> f-cache</a:t>
            </a:r>
            <a:r>
              <a:rPr lang="zh-CN" altLang="en-US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LRU </a:t>
            </a:r>
            <a:r>
              <a:rPr lang="zh-CN" altLang="en-US">
                <a:solidFill>
                  <a:schemeClr val="bg1"/>
                </a:solidFill>
              </a:rPr>
              <a:t>管理）。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在内存的</a:t>
            </a:r>
            <a:r>
              <a:rPr lang="en-US" altLang="zh-CN">
                <a:solidFill>
                  <a:schemeClr val="bg1"/>
                </a:solidFill>
              </a:rPr>
              <a:t> f-hash </a:t>
            </a:r>
            <a:r>
              <a:rPr lang="zh-CN" altLang="en-US">
                <a:solidFill>
                  <a:schemeClr val="bg1"/>
                </a:solidFill>
              </a:rPr>
              <a:t>中：用</a:t>
            </a:r>
            <a:r>
              <a:rPr lang="en-US" altLang="zh-CN">
                <a:solidFill>
                  <a:schemeClr val="bg1"/>
                </a:solidFill>
              </a:rPr>
              <a:t> hash(fname) </a:t>
            </a:r>
            <a:r>
              <a:rPr lang="zh-CN" altLang="en-US">
                <a:solidFill>
                  <a:schemeClr val="bg1"/>
                </a:solidFill>
              </a:rPr>
              <a:t>得到</a:t>
            </a:r>
            <a:r>
              <a:rPr lang="en-US" altLang="zh-CN">
                <a:solidFill>
                  <a:schemeClr val="bg1"/>
                </a:solidFill>
              </a:rPr>
              <a:t> bucket idx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加载那个</a:t>
            </a:r>
            <a:r>
              <a:rPr lang="en-US" altLang="zh-CN">
                <a:solidFill>
                  <a:schemeClr val="bg1"/>
                </a:solidFill>
              </a:rPr>
              <a:t> bucket 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r>
              <a:rPr lang="en-US" altLang="zh-CN">
                <a:solidFill>
                  <a:schemeClr val="bg1"/>
                </a:solidFill>
              </a:rPr>
              <a:t> 64B</a:t>
            </a:r>
            <a:r>
              <a:rPr lang="zh-CN" altLang="en-US">
                <a:solidFill>
                  <a:schemeClr val="bg1"/>
                </a:solidFill>
              </a:rPr>
              <a:t>（一个</a:t>
            </a:r>
            <a:r>
              <a:rPr lang="en-US" altLang="zh-CN">
                <a:solidFill>
                  <a:schemeClr val="bg1"/>
                </a:solidFill>
              </a:rPr>
              <a:t> cacheline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比较</a:t>
            </a:r>
            <a:r>
              <a:rPr lang="en-US" altLang="zh-CN">
                <a:solidFill>
                  <a:schemeClr val="bg1"/>
                </a:solidFill>
              </a:rPr>
              <a:t> 4 </a:t>
            </a:r>
            <a:r>
              <a:rPr lang="zh-CN" altLang="en-US">
                <a:solidFill>
                  <a:schemeClr val="bg1"/>
                </a:solidFill>
              </a:rPr>
              <a:t>个</a:t>
            </a:r>
            <a:r>
              <a:rPr lang="en-US" altLang="zh-CN">
                <a:solidFill>
                  <a:schemeClr val="bg1"/>
                </a:solidFill>
              </a:rPr>
              <a:t> 64-bit </a:t>
            </a:r>
            <a:r>
              <a:rPr lang="zh-CN" altLang="en-US">
                <a:solidFill>
                  <a:schemeClr val="bg1"/>
                </a:solidFill>
              </a:rPr>
              <a:t>哈希值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若</a:t>
            </a:r>
            <a:r>
              <a:rPr lang="en-US" altLang="zh-CN">
                <a:solidFill>
                  <a:schemeClr val="bg1"/>
                </a:solidFill>
              </a:rPr>
              <a:t> match</a:t>
            </a:r>
            <a:r>
              <a:rPr lang="zh-CN" altLang="en-US">
                <a:solidFill>
                  <a:schemeClr val="bg1"/>
                </a:solidFill>
              </a:rPr>
              <a:t>，再用</a:t>
            </a:r>
            <a:r>
              <a:rPr lang="en-US" altLang="zh-CN">
                <a:solidFill>
                  <a:schemeClr val="bg1"/>
                </a:solidFill>
              </a:rPr>
              <a:t> addr_desc </a:t>
            </a:r>
            <a:r>
              <a:rPr lang="zh-CN" altLang="en-US">
                <a:solidFill>
                  <a:schemeClr val="bg1"/>
                </a:solidFill>
              </a:rPr>
              <a:t>去读</a:t>
            </a:r>
            <a:r>
              <a:rPr lang="en-US" altLang="zh-CN">
                <a:solidFill>
                  <a:schemeClr val="bg1"/>
                </a:solidFill>
              </a:rPr>
              <a:t> value</a:t>
            </a:r>
            <a:r>
              <a:rPr lang="zh-CN" altLang="en-US">
                <a:solidFill>
                  <a:schemeClr val="bg1"/>
                </a:solidFill>
              </a:rPr>
              <a:t>（聚合块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页上）或直接返回缓存中的</a:t>
            </a:r>
            <a:r>
              <a:rPr lang="en-US" altLang="zh-CN">
                <a:solidFill>
                  <a:schemeClr val="bg1"/>
                </a:solidFill>
              </a:rPr>
              <a:t> value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若</a:t>
            </a:r>
            <a:r>
              <a:rPr lang="en-US" altLang="zh-CN">
                <a:solidFill>
                  <a:schemeClr val="bg1"/>
                </a:solidFill>
              </a:rPr>
              <a:t> bucket overflow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按相对</a:t>
            </a:r>
            <a:r>
              <a:rPr lang="en-US" altLang="zh-CN">
                <a:solidFill>
                  <a:schemeClr val="bg1"/>
                </a:solidFill>
              </a:rPr>
              <a:t> offset </a:t>
            </a:r>
            <a:r>
              <a:rPr lang="zh-CN" altLang="en-US">
                <a:solidFill>
                  <a:schemeClr val="bg1"/>
                </a:solidFill>
              </a:rPr>
              <a:t>跳到</a:t>
            </a:r>
            <a:r>
              <a:rPr lang="en-US" altLang="zh-CN">
                <a:solidFill>
                  <a:schemeClr val="bg1"/>
                </a:solidFill>
              </a:rPr>
              <a:t> overflow bucket</a:t>
            </a:r>
            <a:r>
              <a:rPr lang="zh-CN" altLang="en-US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offset </a:t>
            </a:r>
            <a:r>
              <a:rPr lang="zh-CN" altLang="en-US">
                <a:solidFill>
                  <a:schemeClr val="bg1"/>
                </a:solidFill>
              </a:rPr>
              <a:t>对任何内存地址都有效）继续比较，直到找到或到链尾。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3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Piece Hash Index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（两层哈希索引）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 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关键创新之一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329180"/>
            <a:ext cx="11065510" cy="4048125"/>
          </a:xfrm>
          <a:prstGeom prst="rect">
            <a:avLst/>
          </a:prstGeom>
        </p:spPr>
        <p:txBody>
          <a:bodyPr wrap="square">
            <a:spAutoFit/>
          </a:bodyPr>
          <a:p>
            <a:pPr algn="just" fontAlgn="auto">
              <a:lnSpc>
                <a:spcPct val="130000"/>
              </a:lnSpc>
            </a:pPr>
            <a:r>
              <a:rPr lang="zh-CN" altLang="en-US" b="1">
                <a:solidFill>
                  <a:schemeClr val="bg1"/>
                </a:solidFill>
              </a:rPr>
              <a:t>示例：</a:t>
            </a:r>
            <a:r>
              <a:rPr lang="zh-CN" altLang="en-US" b="1">
                <a:solidFill>
                  <a:schemeClr val="bg1"/>
                </a:solidFill>
              </a:rPr>
              <a:t>过程量化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单条索引项：</a:t>
            </a:r>
            <a:r>
              <a:rPr lang="en-US" altLang="zh-CN">
                <a:solidFill>
                  <a:schemeClr val="bg1"/>
                </a:solidFill>
              </a:rPr>
              <a:t>16B</a:t>
            </a:r>
            <a:r>
              <a:rPr lang="zh-CN" altLang="en-US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8B hash + 8B addr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每个</a:t>
            </a:r>
            <a:r>
              <a:rPr lang="en-US" altLang="zh-CN">
                <a:solidFill>
                  <a:schemeClr val="bg1"/>
                </a:solidFill>
              </a:rPr>
              <a:t> bucket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64B</a:t>
            </a:r>
            <a:r>
              <a:rPr lang="zh-CN" altLang="en-US">
                <a:solidFill>
                  <a:schemeClr val="bg1"/>
                </a:solidFill>
              </a:rPr>
              <a:t>，含</a:t>
            </a:r>
            <a:r>
              <a:rPr lang="en-US" altLang="zh-CN">
                <a:solidFill>
                  <a:schemeClr val="bg1"/>
                </a:solidFill>
              </a:rPr>
              <a:t> 4 </a:t>
            </a:r>
            <a:r>
              <a:rPr lang="zh-CN" altLang="en-US">
                <a:solidFill>
                  <a:schemeClr val="bg1"/>
                </a:solidFill>
              </a:rPr>
              <a:t>条索引（因此一次</a:t>
            </a:r>
            <a:r>
              <a:rPr lang="en-US" altLang="zh-CN">
                <a:solidFill>
                  <a:schemeClr val="bg1"/>
                </a:solidFill>
              </a:rPr>
              <a:t> cacheline </a:t>
            </a:r>
            <a:r>
              <a:rPr lang="zh-CN" altLang="en-US">
                <a:solidFill>
                  <a:schemeClr val="bg1"/>
                </a:solidFill>
              </a:rPr>
              <a:t>读能检查</a:t>
            </a:r>
            <a:r>
              <a:rPr lang="en-US" altLang="zh-CN">
                <a:solidFill>
                  <a:schemeClr val="bg1"/>
                </a:solidFill>
              </a:rPr>
              <a:t> 4 </a:t>
            </a:r>
            <a:r>
              <a:rPr lang="zh-CN" altLang="en-US">
                <a:solidFill>
                  <a:schemeClr val="bg1"/>
                </a:solidFill>
              </a:rPr>
              <a:t>条）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小目录示例：目录有</a:t>
            </a:r>
            <a:r>
              <a:rPr lang="en-US" altLang="zh-CN">
                <a:solidFill>
                  <a:schemeClr val="bg1"/>
                </a:solidFill>
              </a:rPr>
              <a:t> 50 </a:t>
            </a:r>
            <a:r>
              <a:rPr lang="zh-CN" altLang="en-US">
                <a:solidFill>
                  <a:schemeClr val="bg1"/>
                </a:solidFill>
              </a:rPr>
              <a:t>个文件：</a:t>
            </a:r>
            <a:endParaRPr lang="zh-CN" altLang="en-US">
              <a:solidFill>
                <a:schemeClr val="bg1"/>
              </a:solidFill>
            </a:endParaRPr>
          </a:p>
          <a:p>
            <a:pPr marL="742950" lvl="1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计算所需</a:t>
            </a:r>
            <a:r>
              <a:rPr lang="en-US" altLang="zh-CN">
                <a:solidFill>
                  <a:schemeClr val="bg1"/>
                </a:solidFill>
              </a:rPr>
              <a:t> buckets</a:t>
            </a:r>
            <a:r>
              <a:rPr lang="zh-CN" altLang="en-US">
                <a:solidFill>
                  <a:schemeClr val="bg1"/>
                </a:solidFill>
              </a:rPr>
              <a:t>（近似）：</a:t>
            </a:r>
            <a:r>
              <a:rPr lang="en-US" altLang="zh-CN">
                <a:solidFill>
                  <a:schemeClr val="bg1"/>
                </a:solidFill>
              </a:rPr>
              <a:t>bucket_count ≈ ceil( entries / (4 * load_factor) )</a:t>
            </a:r>
            <a:r>
              <a:rPr lang="zh-CN" altLang="en-US">
                <a:solidFill>
                  <a:schemeClr val="bg1"/>
                </a:solidFill>
              </a:rPr>
              <a:t>（假设</a:t>
            </a:r>
            <a:r>
              <a:rPr lang="en-US" altLang="zh-CN">
                <a:solidFill>
                  <a:schemeClr val="bg1"/>
                </a:solidFill>
              </a:rPr>
              <a:t> load_factor≈0.7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endParaRPr lang="zh-CN" altLang="en-US">
              <a:solidFill>
                <a:schemeClr val="bg1"/>
              </a:solidFill>
            </a:endParaRPr>
          </a:p>
          <a:p>
            <a:pPr marL="742950" lvl="1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bg1"/>
                </a:solidFill>
              </a:rPr>
              <a:t>50 </a:t>
            </a:r>
            <a:r>
              <a:rPr lang="zh-CN" altLang="en-US">
                <a:solidFill>
                  <a:schemeClr val="bg1"/>
                </a:solidFill>
              </a:rPr>
              <a:t>个文件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bucket_count ≈ ceil(50/(4*0.7)) = 18 buckets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大小</a:t>
            </a:r>
            <a:r>
              <a:rPr lang="en-US" altLang="zh-CN">
                <a:solidFill>
                  <a:schemeClr val="bg1"/>
                </a:solidFill>
              </a:rPr>
              <a:t> ≈ 18 * 64B = 1152B (~1.1KB)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pPr marL="742950" lvl="1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结论：大多数小目录的</a:t>
            </a:r>
            <a:r>
              <a:rPr lang="en-US" altLang="zh-CN">
                <a:solidFill>
                  <a:schemeClr val="bg1"/>
                </a:solidFill>
              </a:rPr>
              <a:t> f-hash </a:t>
            </a:r>
            <a:r>
              <a:rPr lang="zh-CN" altLang="en-US">
                <a:solidFill>
                  <a:schemeClr val="bg1"/>
                </a:solidFill>
              </a:rPr>
              <a:t>很小，典型会小于</a:t>
            </a:r>
            <a:r>
              <a:rPr lang="en-US" altLang="zh-CN">
                <a:solidFill>
                  <a:schemeClr val="bg1"/>
                </a:solidFill>
              </a:rPr>
              <a:t> 4KB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中等目录示例：</a:t>
            </a:r>
            <a:r>
              <a:rPr lang="en-US" altLang="zh-CN">
                <a:solidFill>
                  <a:schemeClr val="bg1"/>
                </a:solidFill>
              </a:rPr>
              <a:t>1000 </a:t>
            </a:r>
            <a:r>
              <a:rPr lang="zh-CN" altLang="en-US">
                <a:solidFill>
                  <a:schemeClr val="bg1"/>
                </a:solidFill>
              </a:rPr>
              <a:t>个文件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bucket_count ≈ 358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大小</a:t>
            </a:r>
            <a:r>
              <a:rPr lang="en-US" altLang="zh-CN">
                <a:solidFill>
                  <a:schemeClr val="bg1"/>
                </a:solidFill>
              </a:rPr>
              <a:t> ≈ 358*64 ≈ 22.4KB</a:t>
            </a:r>
            <a:r>
              <a:rPr lang="zh-CN" altLang="en-US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&gt;4KB</a:t>
            </a:r>
            <a:r>
              <a:rPr lang="zh-CN" altLang="en-US">
                <a:solidFill>
                  <a:schemeClr val="bg1"/>
                </a:solidFill>
              </a:rPr>
              <a:t>，需拆页）。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全局对比：若系统有</a:t>
            </a:r>
            <a:r>
              <a:rPr lang="en-US" altLang="zh-CN">
                <a:solidFill>
                  <a:schemeClr val="bg1"/>
                </a:solidFill>
              </a:rPr>
              <a:t> 100M </a:t>
            </a:r>
            <a:r>
              <a:rPr lang="zh-CN" altLang="en-US">
                <a:solidFill>
                  <a:schemeClr val="bg1"/>
                </a:solidFill>
              </a:rPr>
              <a:t>文件，且全部索引都放内存（</a:t>
            </a:r>
            <a:r>
              <a:rPr lang="en-US" altLang="zh-CN">
                <a:solidFill>
                  <a:schemeClr val="bg1"/>
                </a:solidFill>
              </a:rPr>
              <a:t>16B/</a:t>
            </a:r>
            <a:r>
              <a:rPr lang="zh-CN" altLang="en-US">
                <a:solidFill>
                  <a:schemeClr val="bg1"/>
                </a:solidFill>
              </a:rPr>
              <a:t>条），内存</a:t>
            </a:r>
            <a:r>
              <a:rPr lang="en-US" altLang="zh-CN">
                <a:solidFill>
                  <a:schemeClr val="bg1"/>
                </a:solidFill>
              </a:rPr>
              <a:t> = 100,000,000 * 16B ≈ 1.49 GiB</a:t>
            </a:r>
            <a:r>
              <a:rPr lang="zh-CN" altLang="en-US">
                <a:solidFill>
                  <a:schemeClr val="bg1"/>
                </a:solidFill>
              </a:rPr>
              <a:t>（可见把</a:t>
            </a:r>
            <a:r>
              <a:rPr lang="en-US" altLang="zh-CN">
                <a:solidFill>
                  <a:schemeClr val="bg1"/>
                </a:solidFill>
              </a:rPr>
              <a:t> f-hash </a:t>
            </a:r>
            <a:r>
              <a:rPr lang="zh-CN" altLang="en-US">
                <a:solidFill>
                  <a:schemeClr val="bg1"/>
                </a:solidFill>
              </a:rPr>
              <a:t>都放内存并非不可能，在更大规模或较多元数据字段时会更大）。因此</a:t>
            </a:r>
            <a:r>
              <a:rPr lang="en-US" altLang="zh-CN">
                <a:solidFill>
                  <a:schemeClr val="bg1"/>
                </a:solidFill>
              </a:rPr>
              <a:t> PhatKV </a:t>
            </a:r>
            <a:r>
              <a:rPr lang="zh-CN" altLang="en-US">
                <a:solidFill>
                  <a:schemeClr val="bg1"/>
                </a:solidFill>
              </a:rPr>
              <a:t>采用</a:t>
            </a:r>
            <a:r>
              <a:rPr lang="en-US" altLang="zh-CN">
                <a:solidFill>
                  <a:schemeClr val="bg1"/>
                </a:solidFill>
              </a:rPr>
              <a:t> f-cache </a:t>
            </a:r>
            <a:r>
              <a:rPr lang="zh-CN" altLang="en-US">
                <a:solidFill>
                  <a:schemeClr val="bg1"/>
                </a:solidFill>
              </a:rPr>
              <a:t>把内存占用控制在某一阈值（如</a:t>
            </a:r>
            <a:r>
              <a:rPr lang="en-US" altLang="zh-CN">
                <a:solidFill>
                  <a:schemeClr val="bg1"/>
                </a:solidFill>
              </a:rPr>
              <a:t> 1GB</a:t>
            </a:r>
            <a:r>
              <a:rPr lang="zh-CN" altLang="en-US">
                <a:solidFill>
                  <a:schemeClr val="bg1"/>
                </a:solidFill>
              </a:rPr>
              <a:t>）。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3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Piece Hash Index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（两层哈希索引）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 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关键创新之一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329180"/>
            <a:ext cx="11065510" cy="2861310"/>
          </a:xfrm>
          <a:prstGeom prst="rect">
            <a:avLst/>
          </a:prstGeom>
        </p:spPr>
        <p:txBody>
          <a:bodyPr wrap="square">
            <a:spAutoFit/>
          </a:bodyPr>
          <a:p>
            <a:pPr algn="just" fontAlgn="auto">
              <a:lnSpc>
                <a:spcPct val="200000"/>
              </a:lnSpc>
            </a:pPr>
            <a:r>
              <a:rPr lang="zh-CN" altLang="en-US" b="1">
                <a:solidFill>
                  <a:schemeClr val="bg1"/>
                </a:solidFill>
              </a:rPr>
              <a:t>f-cache / 驱逐策略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bg1"/>
                </a:solidFill>
              </a:rPr>
              <a:t>f-hash </a:t>
            </a:r>
            <a:r>
              <a:rPr lang="zh-CN" altLang="en-US">
                <a:solidFill>
                  <a:schemeClr val="bg1"/>
                </a:solidFill>
              </a:rPr>
              <a:t>在内存中的集合叫</a:t>
            </a:r>
            <a:r>
              <a:rPr lang="en-US" altLang="zh-CN">
                <a:solidFill>
                  <a:schemeClr val="bg1"/>
                </a:solidFill>
              </a:rPr>
              <a:t> f-cache</a:t>
            </a:r>
            <a:r>
              <a:rPr lang="zh-CN" altLang="en-US">
                <a:solidFill>
                  <a:schemeClr val="bg1"/>
                </a:solidFill>
              </a:rPr>
              <a:t>，由</a:t>
            </a:r>
            <a:r>
              <a:rPr lang="en-US" altLang="zh-CN">
                <a:solidFill>
                  <a:schemeClr val="bg1"/>
                </a:solidFill>
              </a:rPr>
              <a:t> LRU </a:t>
            </a:r>
            <a:r>
              <a:rPr lang="zh-CN" altLang="en-US">
                <a:solidFill>
                  <a:schemeClr val="bg1"/>
                </a:solidFill>
              </a:rPr>
              <a:t>或更复杂策略管理（热点目录长期驻留，冷目录被驱逐）。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驱逐时：如果被驱逐的若干</a:t>
            </a:r>
            <a:r>
              <a:rPr lang="en-US" altLang="zh-CN">
                <a:solidFill>
                  <a:schemeClr val="bg1"/>
                </a:solidFill>
              </a:rPr>
              <a:t> f-hash </a:t>
            </a:r>
            <a:r>
              <a:rPr lang="zh-CN" altLang="en-US">
                <a:solidFill>
                  <a:schemeClr val="bg1"/>
                </a:solidFill>
              </a:rPr>
              <a:t>很小且邻近，会合并成一个</a:t>
            </a:r>
            <a:r>
              <a:rPr lang="en-US" altLang="zh-CN">
                <a:solidFill>
                  <a:schemeClr val="bg1"/>
                </a:solidFill>
              </a:rPr>
              <a:t> 4KB </a:t>
            </a:r>
            <a:r>
              <a:rPr lang="zh-CN" altLang="en-US">
                <a:solidFill>
                  <a:schemeClr val="bg1"/>
                </a:solidFill>
              </a:rPr>
              <a:t>页面写到</a:t>
            </a:r>
            <a:r>
              <a:rPr lang="en-US" altLang="zh-CN">
                <a:solidFill>
                  <a:schemeClr val="bg1"/>
                </a:solidFill>
              </a:rPr>
              <a:t> SSD</a:t>
            </a:r>
            <a:r>
              <a:rPr lang="zh-CN" altLang="en-US">
                <a:solidFill>
                  <a:schemeClr val="bg1"/>
                </a:solidFill>
              </a:rPr>
              <a:t>（减少小</a:t>
            </a:r>
            <a:r>
              <a:rPr lang="en-US" altLang="zh-CN">
                <a:solidFill>
                  <a:schemeClr val="bg1"/>
                </a:solidFill>
              </a:rPr>
              <a:t> IO</a:t>
            </a:r>
            <a:r>
              <a:rPr lang="zh-CN" altLang="en-US">
                <a:solidFill>
                  <a:schemeClr val="bg1"/>
                </a:solidFill>
              </a:rPr>
              <a:t>）。如果是大</a:t>
            </a:r>
            <a:r>
              <a:rPr lang="en-US" altLang="zh-CN">
                <a:solidFill>
                  <a:schemeClr val="bg1"/>
                </a:solidFill>
              </a:rPr>
              <a:t> f-hash</a:t>
            </a:r>
            <a:r>
              <a:rPr lang="zh-CN" altLang="en-US">
                <a:solidFill>
                  <a:schemeClr val="bg1"/>
                </a:solidFill>
              </a:rPr>
              <a:t>，会把它分页写回。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</a:rPr>
              <a:t>下一次访问一个被驱逐的目录时，系统会</a:t>
            </a:r>
            <a:r>
              <a:rPr lang="en-US" altLang="zh-CN">
                <a:solidFill>
                  <a:schemeClr val="bg1"/>
                </a:solidFill>
              </a:rPr>
              <a:t> load </a:t>
            </a:r>
            <a:r>
              <a:rPr lang="zh-CN" altLang="en-US">
                <a:solidFill>
                  <a:schemeClr val="bg1"/>
                </a:solidFill>
              </a:rPr>
              <a:t>对应的</a:t>
            </a:r>
            <a:r>
              <a:rPr lang="en-US" altLang="zh-CN">
                <a:solidFill>
                  <a:schemeClr val="bg1"/>
                </a:solidFill>
              </a:rPr>
              <a:t> 4KB</a:t>
            </a:r>
            <a:r>
              <a:rPr lang="zh-CN" altLang="en-US">
                <a:solidFill>
                  <a:schemeClr val="bg1"/>
                </a:solidFill>
              </a:rPr>
              <a:t>（或对应页），完成后继续在内存中查找。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3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Piece Hash Index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（两层哈希索引）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 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关键创新之一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329180"/>
            <a:ext cx="11065510" cy="4048125"/>
          </a:xfrm>
          <a:prstGeom prst="rect">
            <a:avLst/>
          </a:prstGeom>
        </p:spPr>
        <p:txBody>
          <a:bodyPr wrap="square">
            <a:spAutoFit/>
          </a:bodyPr>
          <a:p>
            <a:pPr algn="just" fontAlgn="auto">
              <a:lnSpc>
                <a:spcPct val="130000"/>
              </a:lnSpc>
            </a:pPr>
            <a:r>
              <a:rPr lang="zh-CN" altLang="en-US" b="1">
                <a:solidFill>
                  <a:schemeClr val="bg1"/>
                </a:solidFill>
              </a:rPr>
              <a:t>两级结构带来的性能与代价权衡</a:t>
            </a:r>
            <a:endParaRPr lang="zh-CN" altLang="en-US">
              <a:solidFill>
                <a:schemeClr val="bg1"/>
              </a:solidFill>
            </a:endParaRPr>
          </a:p>
          <a:p>
            <a:pPr indent="0" algn="just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chemeClr val="bg1"/>
                </a:solidFill>
              </a:rPr>
              <a:t>优点</a:t>
            </a:r>
            <a:endParaRPr lang="zh-CN" altLang="en-US">
              <a:solidFill>
                <a:schemeClr val="bg1"/>
              </a:solidFill>
            </a:endParaRPr>
          </a:p>
          <a:p>
            <a:pPr lvl="1" indent="0" algn="just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内存节省（只把</a:t>
            </a:r>
            <a:r>
              <a:rPr lang="en-US" altLang="zh-CN">
                <a:solidFill>
                  <a:schemeClr val="bg1"/>
                </a:solidFill>
              </a:rPr>
              <a:t> p-hash </a:t>
            </a:r>
            <a:r>
              <a:rPr lang="zh-CN" altLang="en-US">
                <a:solidFill>
                  <a:schemeClr val="bg1"/>
                </a:solidFill>
              </a:rPr>
              <a:t>全驻内存，</a:t>
            </a:r>
            <a:r>
              <a:rPr lang="en-US" altLang="zh-CN">
                <a:solidFill>
                  <a:schemeClr val="bg1"/>
                </a:solidFill>
              </a:rPr>
              <a:t>f-hash </a:t>
            </a:r>
            <a:r>
              <a:rPr lang="zh-CN" altLang="en-US">
                <a:solidFill>
                  <a:schemeClr val="bg1"/>
                </a:solidFill>
              </a:rPr>
              <a:t>按需缓存）</a:t>
            </a:r>
            <a:endParaRPr lang="zh-CN" altLang="en-US">
              <a:solidFill>
                <a:schemeClr val="bg1"/>
              </a:solidFill>
            </a:endParaRPr>
          </a:p>
          <a:p>
            <a:pPr lvl="1" indent="0" algn="just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对热点目录查询非常快（</a:t>
            </a:r>
            <a:r>
              <a:rPr lang="en-US" altLang="zh-CN">
                <a:solidFill>
                  <a:schemeClr val="bg1"/>
                </a:solidFill>
              </a:rPr>
              <a:t>p-hash O(1) + </a:t>
            </a:r>
            <a:r>
              <a:rPr lang="zh-CN" altLang="en-US">
                <a:solidFill>
                  <a:schemeClr val="bg1"/>
                </a:solidFill>
              </a:rPr>
              <a:t>在内存的</a:t>
            </a:r>
            <a:r>
              <a:rPr lang="en-US" altLang="zh-CN">
                <a:solidFill>
                  <a:schemeClr val="bg1"/>
                </a:solidFill>
              </a:rPr>
              <a:t> f-hash </a:t>
            </a:r>
            <a:r>
              <a:rPr lang="zh-CN" altLang="en-US">
                <a:solidFill>
                  <a:schemeClr val="bg1"/>
                </a:solidFill>
              </a:rPr>
              <a:t>只需</a:t>
            </a:r>
            <a:r>
              <a:rPr lang="en-US" altLang="zh-CN">
                <a:solidFill>
                  <a:schemeClr val="bg1"/>
                </a:solidFill>
              </a:rPr>
              <a:t> 1 </a:t>
            </a:r>
            <a:r>
              <a:rPr lang="zh-CN" altLang="en-US">
                <a:solidFill>
                  <a:schemeClr val="bg1"/>
                </a:solidFill>
              </a:rPr>
              <a:t>个</a:t>
            </a:r>
            <a:r>
              <a:rPr lang="en-US" altLang="zh-CN">
                <a:solidFill>
                  <a:schemeClr val="bg1"/>
                </a:solidFill>
              </a:rPr>
              <a:t> cacheline </a:t>
            </a:r>
            <a:r>
              <a:rPr lang="zh-CN" altLang="en-US">
                <a:solidFill>
                  <a:schemeClr val="bg1"/>
                </a:solidFill>
              </a:rPr>
              <a:t>比较）</a:t>
            </a:r>
            <a:endParaRPr lang="zh-CN" altLang="en-US">
              <a:solidFill>
                <a:schemeClr val="bg1"/>
              </a:solidFill>
            </a:endParaRPr>
          </a:p>
          <a:p>
            <a:pPr lvl="1" indent="0" algn="just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Scan/readdir </a:t>
            </a:r>
            <a:r>
              <a:rPr lang="zh-CN" altLang="en-US">
                <a:solidFill>
                  <a:schemeClr val="bg1"/>
                </a:solidFill>
              </a:rPr>
              <a:t>在目录聚合时非常高效（因为目录条目按目录聚合存放）</a:t>
            </a:r>
            <a:endParaRPr lang="zh-CN" altLang="en-US">
              <a:solidFill>
                <a:schemeClr val="bg1"/>
              </a:solidFill>
            </a:endParaRPr>
          </a:p>
          <a:p>
            <a:pPr indent="0" algn="just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>
                <a:solidFill>
                  <a:schemeClr val="bg1"/>
                </a:solidFill>
              </a:rPr>
              <a:t>代价</a:t>
            </a:r>
            <a:endParaRPr lang="zh-CN" altLang="en-US">
              <a:solidFill>
                <a:schemeClr val="bg1"/>
              </a:solidFill>
            </a:endParaRPr>
          </a:p>
          <a:p>
            <a:pPr lvl="1" indent="0" algn="just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若工作负载没有目录局部性（大量随机访问不同目录），</a:t>
            </a:r>
            <a:r>
              <a:rPr lang="en-US" altLang="zh-CN">
                <a:solidFill>
                  <a:schemeClr val="bg1"/>
                </a:solidFill>
              </a:rPr>
              <a:t>f-cache miss </a:t>
            </a:r>
            <a:r>
              <a:rPr lang="zh-CN" altLang="en-US">
                <a:solidFill>
                  <a:schemeClr val="bg1"/>
                </a:solidFill>
              </a:rPr>
              <a:t>率高，会导致频繁加载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驱逐，增加延迟与</a:t>
            </a:r>
            <a:r>
              <a:rPr lang="en-US" altLang="zh-CN">
                <a:solidFill>
                  <a:schemeClr val="bg1"/>
                </a:solidFill>
              </a:rPr>
              <a:t> IO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pPr lvl="1" indent="0" algn="just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需要额外的复杂性来管理</a:t>
            </a:r>
            <a:r>
              <a:rPr lang="en-US" altLang="zh-CN">
                <a:solidFill>
                  <a:schemeClr val="bg1"/>
                </a:solidFill>
              </a:rPr>
              <a:t> f-cache</a:t>
            </a:r>
            <a:r>
              <a:rPr lang="zh-CN" altLang="en-US">
                <a:solidFill>
                  <a:schemeClr val="bg1"/>
                </a:solidFill>
              </a:rPr>
              <a:t>、合并小</a:t>
            </a:r>
            <a:r>
              <a:rPr lang="en-US" altLang="zh-CN">
                <a:solidFill>
                  <a:schemeClr val="bg1"/>
                </a:solidFill>
              </a:rPr>
              <a:t> f-hash</a:t>
            </a:r>
            <a:r>
              <a:rPr lang="zh-CN" altLang="en-US">
                <a:solidFill>
                  <a:schemeClr val="bg1"/>
                </a:solidFill>
              </a:rPr>
              <a:t>、并发同步与一致性（</a:t>
            </a:r>
            <a:r>
              <a:rPr lang="en-US" altLang="zh-CN">
                <a:solidFill>
                  <a:schemeClr val="bg1"/>
                </a:solidFill>
              </a:rPr>
              <a:t>load/evict </a:t>
            </a:r>
            <a:r>
              <a:rPr lang="zh-CN" altLang="en-US">
                <a:solidFill>
                  <a:schemeClr val="bg1"/>
                </a:solidFill>
              </a:rPr>
              <a:t>过程中要保证并发访问安全、日志持久化）。</a:t>
            </a:r>
            <a:endParaRPr lang="zh-CN" altLang="en-US">
              <a:solidFill>
                <a:schemeClr val="bg1"/>
              </a:solidFill>
            </a:endParaRPr>
          </a:p>
          <a:p>
            <a:pPr lvl="1" indent="0" algn="just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>
                <a:solidFill>
                  <a:schemeClr val="bg1"/>
                </a:solidFill>
              </a:rPr>
              <a:t>- </a:t>
            </a:r>
            <a:r>
              <a:rPr lang="zh-CN" altLang="en-US">
                <a:solidFill>
                  <a:schemeClr val="bg1"/>
                </a:solidFill>
              </a:rPr>
              <a:t>对于极大单目录（</a:t>
            </a:r>
            <a:r>
              <a:rPr lang="en-US" altLang="zh-CN">
                <a:solidFill>
                  <a:schemeClr val="bg1"/>
                </a:solidFill>
              </a:rPr>
              <a:t>f-hash </a:t>
            </a:r>
            <a:r>
              <a:rPr lang="zh-CN" altLang="en-US">
                <a:solidFill>
                  <a:schemeClr val="bg1"/>
                </a:solidFill>
              </a:rPr>
              <a:t>很大）需要支持部分读取和较复杂的内存管理。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3 拷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基于动态块链的存储方案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 flipV="1">
            <a:off x="5664200" y="3241675"/>
            <a:ext cx="707390" cy="762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4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、三阶段聚合</a:t>
            </a:r>
            <a:r>
              <a:rPr kumimoji="1"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</a:t>
            </a:r>
            <a:r>
              <a:rPr kumimoji="1"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Three-stage Aggregation</a:t>
            </a:r>
            <a:r>
              <a:rPr kumimoji="1"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）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 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关键创新之二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7070" y="5099050"/>
            <a:ext cx="11065510" cy="1529715"/>
          </a:xfrm>
          <a:prstGeom prst="rect">
            <a:avLst/>
          </a:prstGeom>
        </p:spPr>
        <p:txBody>
          <a:bodyPr wrap="square">
            <a:spAutoFit/>
          </a:bodyPr>
          <a:p>
            <a:pPr algn="just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highlight>
                  <a:srgbClr val="000000"/>
                </a:highlight>
              </a:rPr>
              <a:t>聚合的核心目标是：把许多</a:t>
            </a:r>
            <a:r>
              <a:rPr lang="zh-CN" altLang="en-US" b="1">
                <a:solidFill>
                  <a:schemeClr val="bg1"/>
                </a:solidFill>
                <a:highlight>
                  <a:srgbClr val="000000"/>
                </a:highlight>
              </a:rPr>
              <a:t>零散、短小、同目录的写</a:t>
            </a:r>
            <a:r>
              <a:rPr lang="zh-CN" altLang="en-US">
                <a:solidFill>
                  <a:schemeClr val="bg1"/>
                </a:solidFill>
                <a:highlight>
                  <a:srgbClr val="000000"/>
                </a:highlight>
              </a:rPr>
              <a:t>合并成更少、更大的、顺序写到</a:t>
            </a:r>
            <a:r>
              <a:rPr lang="en-US" altLang="zh-CN">
                <a:solidFill>
                  <a:schemeClr val="bg1"/>
                </a:solidFill>
                <a:highlight>
                  <a:srgbClr val="000000"/>
                </a:highlight>
              </a:rPr>
              <a:t> SSD </a:t>
            </a:r>
            <a:r>
              <a:rPr lang="zh-CN" altLang="en-US">
                <a:solidFill>
                  <a:schemeClr val="bg1"/>
                </a:solidFill>
                <a:highlight>
                  <a:srgbClr val="000000"/>
                </a:highlight>
              </a:rPr>
              <a:t>的</a:t>
            </a:r>
            <a:r>
              <a:rPr lang="en-US" altLang="zh-CN">
                <a:solidFill>
                  <a:schemeClr val="bg1"/>
                </a:solidFill>
                <a:highlight>
                  <a:srgbClr val="000000"/>
                </a:highlight>
              </a:rPr>
              <a:t> data blocks</a:t>
            </a:r>
            <a:r>
              <a:rPr lang="zh-CN" altLang="en-US">
                <a:solidFill>
                  <a:schemeClr val="bg1"/>
                </a:solidFill>
                <a:highlight>
                  <a:srgbClr val="000000"/>
                </a:highlight>
              </a:rPr>
              <a:t>，并延后或分步处理真正的垃圾回收（</a:t>
            </a:r>
            <a:r>
              <a:rPr lang="en-US" altLang="zh-CN">
                <a:solidFill>
                  <a:schemeClr val="bg1"/>
                </a:solidFill>
                <a:highlight>
                  <a:srgbClr val="000000"/>
                </a:highlight>
              </a:rPr>
              <a:t>obsolete entries</a:t>
            </a:r>
            <a:r>
              <a:rPr lang="zh-CN" altLang="en-US">
                <a:solidFill>
                  <a:schemeClr val="bg1"/>
                </a:solidFill>
                <a:highlight>
                  <a:srgbClr val="000000"/>
                </a:highlight>
              </a:rPr>
              <a:t>）。</a:t>
            </a:r>
            <a:endParaRPr lang="zh-CN" altLang="en-US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与</a:t>
            </a:r>
            <a:r>
              <a:rPr lang="en-US" altLang="zh-CN">
                <a:solidFill>
                  <a:schemeClr val="bg1"/>
                </a:solidFill>
              </a:rPr>
              <a:t> LSM-tree 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r>
              <a:rPr lang="en-US" altLang="zh-CN">
                <a:solidFill>
                  <a:schemeClr val="bg1"/>
                </a:solidFill>
              </a:rPr>
              <a:t> compaction</a:t>
            </a:r>
            <a:r>
              <a:rPr lang="zh-CN" altLang="en-US">
                <a:solidFill>
                  <a:schemeClr val="bg1"/>
                </a:solidFill>
              </a:rPr>
              <a:t>（全量排序合并、频繁重写）相比，</a:t>
            </a:r>
            <a:r>
              <a:rPr lang="en-US" altLang="zh-CN">
                <a:solidFill>
                  <a:schemeClr val="bg1"/>
                </a:solidFill>
              </a:rPr>
              <a:t>PhatKV </a:t>
            </a:r>
            <a:r>
              <a:rPr lang="zh-CN" altLang="en-US">
                <a:solidFill>
                  <a:schemeClr val="bg1"/>
                </a:solidFill>
              </a:rPr>
              <a:t>的三阶段聚合选择分层、按目录、有选择地做合并，以达到更低的写放大和更少的</a:t>
            </a:r>
            <a:r>
              <a:rPr lang="en-US" altLang="zh-CN">
                <a:solidFill>
                  <a:schemeClr val="bg1"/>
                </a:solidFill>
              </a:rPr>
              <a:t> CPU </a:t>
            </a:r>
            <a:r>
              <a:rPr lang="zh-CN" altLang="en-US">
                <a:solidFill>
                  <a:schemeClr val="bg1"/>
                </a:solidFill>
              </a:rPr>
              <a:t>排序开销。同时，为目录扫描提供高效的读路径。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80" y="2232025"/>
            <a:ext cx="8421370" cy="27673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1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Memory Aggregation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（内存聚合）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即时合并写入请求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061845"/>
            <a:ext cx="6078220" cy="332867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做什么？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把新到的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Put/Delete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操作先写入内存的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aggregation buffer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，并按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pinode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（目录）分组。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对每个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pinode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，在内存中用跳表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链表保存该目录下最近的若干条条目（按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key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顺序或插入顺序）。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当该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pinode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的内存聚合条目累积到阈值（例如论文示例：每个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pinode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阈值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4KB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，整体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buffer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默认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64MB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）时，把这些条目一次性打包成一个或若干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data block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，写到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SSD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（顺序写），同时把索引信息写入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f-hash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9465" y="5390515"/>
            <a:ext cx="10831830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为什么重要？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把短时间内对同一目录的多次写合并成一次顺序写，减少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IOPS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与写放大。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写到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SSD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时是顺序写（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aggregation block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）而不是随机小写，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SSD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写性能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寿命都更好。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290" y="2062480"/>
            <a:ext cx="2781300" cy="33280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（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1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Memory Aggregation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（内存聚合）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——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即时合并写入请求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267585"/>
            <a:ext cx="11065510" cy="383095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chemeClr val="bg1"/>
                </a:solidFill>
              </a:rPr>
              <a:t>举例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场景：在</a:t>
            </a:r>
            <a:r>
              <a:rPr lang="en-US" altLang="zh-CN">
                <a:solidFill>
                  <a:schemeClr val="bg1"/>
                </a:solidFill>
              </a:rPr>
              <a:t> 1 </a:t>
            </a:r>
            <a:r>
              <a:rPr lang="zh-CN" altLang="en-US">
                <a:solidFill>
                  <a:schemeClr val="bg1"/>
                </a:solidFill>
              </a:rPr>
              <a:t>秒内对同一目录有</a:t>
            </a:r>
            <a:r>
              <a:rPr lang="en-US" altLang="zh-CN">
                <a:solidFill>
                  <a:schemeClr val="bg1"/>
                </a:solidFill>
              </a:rPr>
              <a:t> 10 </a:t>
            </a:r>
            <a:r>
              <a:rPr lang="zh-CN" altLang="en-US">
                <a:solidFill>
                  <a:schemeClr val="bg1"/>
                </a:solidFill>
              </a:rPr>
              <a:t>个小文件元数据更新，每个更新</a:t>
            </a:r>
            <a:r>
              <a:rPr lang="en-US" altLang="zh-CN">
                <a:solidFill>
                  <a:schemeClr val="bg1"/>
                </a:solidFill>
              </a:rPr>
              <a:t> 512B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若立即把每个更新都写到</a:t>
            </a:r>
            <a:r>
              <a:rPr lang="en-US" altLang="zh-CN">
                <a:solidFill>
                  <a:schemeClr val="bg1"/>
                </a:solidFill>
              </a:rPr>
              <a:t> SSD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10 </a:t>
            </a:r>
            <a:r>
              <a:rPr lang="zh-CN" altLang="en-US">
                <a:solidFill>
                  <a:schemeClr val="bg1"/>
                </a:solidFill>
              </a:rPr>
              <a:t>次</a:t>
            </a:r>
            <a:r>
              <a:rPr lang="en-US" altLang="zh-CN">
                <a:solidFill>
                  <a:schemeClr val="bg1"/>
                </a:solidFill>
              </a:rPr>
              <a:t> 512B </a:t>
            </a:r>
            <a:r>
              <a:rPr lang="zh-CN" altLang="en-US">
                <a:solidFill>
                  <a:schemeClr val="bg1"/>
                </a:solidFill>
              </a:rPr>
              <a:t>的随机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半随机写（低效率）。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Memory aggregation </a:t>
            </a:r>
            <a:r>
              <a:rPr lang="zh-CN" altLang="en-US">
                <a:solidFill>
                  <a:schemeClr val="bg1"/>
                </a:solidFill>
              </a:rPr>
              <a:t>把这</a:t>
            </a:r>
            <a:r>
              <a:rPr lang="en-US" altLang="zh-CN">
                <a:solidFill>
                  <a:schemeClr val="bg1"/>
                </a:solidFill>
              </a:rPr>
              <a:t> 10</a:t>
            </a:r>
            <a:r>
              <a:rPr lang="en-US" altLang="en-US">
                <a:solidFill>
                  <a:schemeClr val="bg1"/>
                </a:solidFill>
              </a:rPr>
              <a:t>×</a:t>
            </a:r>
            <a:r>
              <a:rPr lang="en-US" altLang="zh-CN">
                <a:solidFill>
                  <a:schemeClr val="bg1"/>
                </a:solidFill>
              </a:rPr>
              <a:t>512B = 5120B </a:t>
            </a:r>
            <a:r>
              <a:rPr lang="zh-CN" altLang="en-US">
                <a:solidFill>
                  <a:schemeClr val="bg1"/>
                </a:solidFill>
              </a:rPr>
              <a:t>的数据合并成一个</a:t>
            </a:r>
            <a:r>
              <a:rPr lang="en-US" altLang="zh-CN">
                <a:solidFill>
                  <a:schemeClr val="bg1"/>
                </a:solidFill>
              </a:rPr>
              <a:t> 4KB</a:t>
            </a:r>
            <a:r>
              <a:rPr lang="zh-CN" altLang="en-US">
                <a:solidFill>
                  <a:schemeClr val="bg1"/>
                </a:solidFill>
              </a:rPr>
              <a:t>（或更接近的）</a:t>
            </a:r>
            <a:r>
              <a:rPr lang="en-US" altLang="zh-CN">
                <a:solidFill>
                  <a:schemeClr val="bg1"/>
                </a:solidFill>
              </a:rPr>
              <a:t>data block + </a:t>
            </a:r>
            <a:r>
              <a:rPr lang="zh-CN" altLang="en-US">
                <a:solidFill>
                  <a:schemeClr val="bg1"/>
                </a:solidFill>
              </a:rPr>
              <a:t>一个额外小块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2 </a:t>
            </a:r>
            <a:r>
              <a:rPr lang="zh-CN" altLang="en-US">
                <a:solidFill>
                  <a:schemeClr val="bg1"/>
                </a:solidFill>
              </a:rPr>
              <a:t>次顺序写（更高效）。</a:t>
            </a:r>
            <a:endParaRPr lang="zh-CN" altLang="en-US">
              <a:solidFill>
                <a:schemeClr val="bg1"/>
              </a:solidFill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chemeClr val="bg1"/>
                </a:solidFill>
              </a:rPr>
              <a:t>实现要点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按</a:t>
            </a:r>
            <a:r>
              <a:rPr lang="en-US" altLang="zh-CN">
                <a:solidFill>
                  <a:schemeClr val="bg1"/>
                </a:solidFill>
              </a:rPr>
              <a:t> pinode </a:t>
            </a:r>
            <a:r>
              <a:rPr lang="zh-CN" altLang="en-US">
                <a:solidFill>
                  <a:schemeClr val="bg1"/>
                </a:solidFill>
              </a:rPr>
              <a:t>聚合（目录粒度），避免不同目录的条目被混合。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需支持并发插入、并发触发</a:t>
            </a:r>
            <a:r>
              <a:rPr lang="en-US" altLang="zh-CN">
                <a:solidFill>
                  <a:schemeClr val="bg1"/>
                </a:solidFill>
              </a:rPr>
              <a:t> flush</a:t>
            </a:r>
            <a:r>
              <a:rPr lang="zh-CN" altLang="en-US">
                <a:solidFill>
                  <a:schemeClr val="bg1"/>
                </a:solidFill>
              </a:rPr>
              <a:t>（写出）且保证在写出的短时内并发读取正确性（通过锁或版本控制）。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写出时要在</a:t>
            </a:r>
            <a:r>
              <a:rPr lang="en-US" altLang="zh-CN">
                <a:solidFill>
                  <a:schemeClr val="bg1"/>
                </a:solidFill>
              </a:rPr>
              <a:t> consistency log/WAL </a:t>
            </a:r>
            <a:r>
              <a:rPr lang="zh-CN" altLang="en-US">
                <a:solidFill>
                  <a:schemeClr val="bg1"/>
                </a:solidFill>
              </a:rPr>
              <a:t>上打记录以保证崩溃恢复。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2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Disk Aggregation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（磁盘上聚合）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把碎片块聚拢成连续页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9110" y="2070735"/>
            <a:ext cx="6191250" cy="274828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做什么？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即便内存聚合写成了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block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，随着时间推移，一个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pinode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仍可能在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SSD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上留下多个小的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data blocks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（尤其当内存聚合阈值较小或更新散发时）。这些小块分散在不同页，会导致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Scan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或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readdir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读取时需要读很多页（读放大）。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Disk aggregation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周期性扫描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SSD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，把属于同一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pinode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的多个小块收集、拷贝并合并为少量连续页，写回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SSD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（顺序写），回收旧页。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0" y="2402205"/>
            <a:ext cx="4778375" cy="20853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9110" y="4963795"/>
            <a:ext cx="10845165" cy="1640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关键点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Disk aggregation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不做全局排序或重新解序（与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LSM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的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compaction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不同）。它只是把碎片聚拢以减少读取时需访问的页数。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CPU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开销低，因为主要是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IO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上的合并（拷贝）和简单的条目搬移，不需要复杂排序或大量比较。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（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2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Disk Aggregation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（磁盘上聚合）</a:t>
            </a:r>
            <a:r>
              <a:rPr kumimoji="1" lang="en-US" altLang="zh-CN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——</a:t>
            </a:r>
            <a:r>
              <a:rPr kumimoji="1" lang="zh-CN" altLang="en-US" sz="28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把碎片块聚拢成连续页</a:t>
            </a:r>
            <a:endParaRPr kumimoji="1" lang="zh-CN" altLang="en-US" sz="28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9605" y="2202815"/>
            <a:ext cx="11065510" cy="42462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</a:rPr>
              <a:t>举例</a:t>
            </a:r>
            <a:endParaRPr lang="zh-CN" altLang="en-US" sz="2000" b="1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目录</a:t>
            </a:r>
            <a:r>
              <a:rPr lang="en-US" altLang="zh-CN" sz="2000">
                <a:solidFill>
                  <a:schemeClr val="bg1"/>
                </a:solidFill>
              </a:rPr>
              <a:t> A </a:t>
            </a:r>
            <a:r>
              <a:rPr lang="zh-CN" altLang="en-US" sz="2000">
                <a:solidFill>
                  <a:schemeClr val="bg1"/>
                </a:solidFill>
              </a:rPr>
              <a:t>有</a:t>
            </a:r>
            <a:r>
              <a:rPr lang="en-US" altLang="zh-CN" sz="2000">
                <a:solidFill>
                  <a:schemeClr val="bg1"/>
                </a:solidFill>
              </a:rPr>
              <a:t> 8 </a:t>
            </a:r>
            <a:r>
              <a:rPr lang="zh-CN" altLang="en-US" sz="2000">
                <a:solidFill>
                  <a:schemeClr val="bg1"/>
                </a:solidFill>
              </a:rPr>
              <a:t>个小</a:t>
            </a:r>
            <a:r>
              <a:rPr lang="en-US" altLang="zh-CN" sz="2000">
                <a:solidFill>
                  <a:schemeClr val="bg1"/>
                </a:solidFill>
              </a:rPr>
              <a:t> data blocks</a:t>
            </a:r>
            <a:r>
              <a:rPr lang="zh-CN" altLang="en-US" sz="2000">
                <a:solidFill>
                  <a:schemeClr val="bg1"/>
                </a:solidFill>
              </a:rPr>
              <a:t>（每个约</a:t>
            </a:r>
            <a:r>
              <a:rPr lang="en-US" altLang="zh-CN" sz="2000">
                <a:solidFill>
                  <a:schemeClr val="bg1"/>
                </a:solidFill>
              </a:rPr>
              <a:t> 1KB</a:t>
            </a:r>
            <a:r>
              <a:rPr lang="zh-CN" altLang="en-US" sz="2000">
                <a:solidFill>
                  <a:schemeClr val="bg1"/>
                </a:solidFill>
              </a:rPr>
              <a:t>），分散在</a:t>
            </a:r>
            <a:r>
              <a:rPr lang="en-US" altLang="zh-CN" sz="2000">
                <a:solidFill>
                  <a:schemeClr val="bg1"/>
                </a:solidFill>
              </a:rPr>
              <a:t> 8 </a:t>
            </a:r>
            <a:r>
              <a:rPr lang="zh-CN" altLang="en-US" sz="2000">
                <a:solidFill>
                  <a:schemeClr val="bg1"/>
                </a:solidFill>
              </a:rPr>
              <a:t>个不同</a:t>
            </a:r>
            <a:r>
              <a:rPr lang="en-US" altLang="zh-CN" sz="2000">
                <a:solidFill>
                  <a:schemeClr val="bg1"/>
                </a:solidFill>
              </a:rPr>
              <a:t> 4KB </a:t>
            </a:r>
            <a:r>
              <a:rPr lang="zh-CN" altLang="en-US" sz="2000">
                <a:solidFill>
                  <a:schemeClr val="bg1"/>
                </a:solidFill>
              </a:rPr>
              <a:t>页上。一次</a:t>
            </a:r>
            <a:r>
              <a:rPr lang="en-US" altLang="zh-CN" sz="2000">
                <a:solidFill>
                  <a:schemeClr val="bg1"/>
                </a:solidFill>
              </a:rPr>
              <a:t> readdir </a:t>
            </a:r>
            <a:r>
              <a:rPr lang="zh-CN" altLang="en-US" sz="2000">
                <a:solidFill>
                  <a:schemeClr val="bg1"/>
                </a:solidFill>
              </a:rPr>
              <a:t>要读</a:t>
            </a:r>
            <a:r>
              <a:rPr lang="en-US" altLang="zh-CN" sz="2000">
                <a:solidFill>
                  <a:schemeClr val="bg1"/>
                </a:solidFill>
              </a:rPr>
              <a:t> 8 </a:t>
            </a:r>
            <a:r>
              <a:rPr lang="zh-CN" altLang="en-US" sz="2000">
                <a:solidFill>
                  <a:schemeClr val="bg1"/>
                </a:solidFill>
              </a:rPr>
              <a:t>个页。</a:t>
            </a:r>
            <a:endParaRPr lang="zh-CN" altLang="en-US" sz="2000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</a:rPr>
              <a:t>Disk aggregation </a:t>
            </a:r>
            <a:r>
              <a:rPr lang="zh-CN" altLang="en-US" sz="2000">
                <a:solidFill>
                  <a:schemeClr val="bg1"/>
                </a:solidFill>
              </a:rPr>
              <a:t>可以把这</a:t>
            </a:r>
            <a:r>
              <a:rPr lang="en-US" altLang="zh-CN" sz="2000">
                <a:solidFill>
                  <a:schemeClr val="bg1"/>
                </a:solidFill>
              </a:rPr>
              <a:t> 8 </a:t>
            </a:r>
            <a:r>
              <a:rPr lang="zh-CN" altLang="en-US" sz="2000">
                <a:solidFill>
                  <a:schemeClr val="bg1"/>
                </a:solidFill>
              </a:rPr>
              <a:t>个小块重写到</a:t>
            </a:r>
            <a:r>
              <a:rPr lang="en-US" altLang="zh-CN" sz="2000">
                <a:solidFill>
                  <a:schemeClr val="bg1"/>
                </a:solidFill>
              </a:rPr>
              <a:t> 2 </a:t>
            </a:r>
            <a:r>
              <a:rPr lang="zh-CN" altLang="en-US" sz="2000">
                <a:solidFill>
                  <a:schemeClr val="bg1"/>
                </a:solidFill>
              </a:rPr>
              <a:t>个或</a:t>
            </a:r>
            <a:r>
              <a:rPr lang="en-US" altLang="zh-CN" sz="2000">
                <a:solidFill>
                  <a:schemeClr val="bg1"/>
                </a:solidFill>
              </a:rPr>
              <a:t> 3 </a:t>
            </a:r>
            <a:r>
              <a:rPr lang="zh-CN" altLang="en-US" sz="2000">
                <a:solidFill>
                  <a:schemeClr val="bg1"/>
                </a:solidFill>
              </a:rPr>
              <a:t>个连续页面上，</a:t>
            </a:r>
            <a:r>
              <a:rPr lang="en-US" altLang="zh-CN" sz="2000">
                <a:solidFill>
                  <a:schemeClr val="bg1"/>
                </a:solidFill>
              </a:rPr>
              <a:t>readdir </a:t>
            </a:r>
            <a:r>
              <a:rPr lang="zh-CN" altLang="en-US" sz="2000">
                <a:solidFill>
                  <a:schemeClr val="bg1"/>
                </a:solidFill>
              </a:rPr>
              <a:t>就只需读</a:t>
            </a:r>
            <a:r>
              <a:rPr lang="en-US" altLang="zh-CN" sz="2000">
                <a:solidFill>
                  <a:schemeClr val="bg1"/>
                </a:solidFill>
              </a:rPr>
              <a:t> 2–3 </a:t>
            </a:r>
            <a:r>
              <a:rPr lang="zh-CN" altLang="en-US" sz="2000">
                <a:solidFill>
                  <a:schemeClr val="bg1"/>
                </a:solidFill>
              </a:rPr>
              <a:t>页，读取效率大幅提升。</a:t>
            </a:r>
            <a:endParaRPr lang="zh-CN" altLang="en-US" sz="2000">
              <a:solidFill>
                <a:schemeClr val="bg1"/>
              </a:solidFill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</a:rPr>
              <a:t>实现要点</a:t>
            </a:r>
            <a:endParaRPr lang="zh-CN" altLang="en-US" sz="2000" b="1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周期性或按阈值触发（比如某目录的</a:t>
            </a:r>
            <a:r>
              <a:rPr lang="en-US" altLang="zh-CN" sz="2000">
                <a:solidFill>
                  <a:schemeClr val="bg1"/>
                </a:solidFill>
              </a:rPr>
              <a:t> scattered-block-count </a:t>
            </a:r>
            <a:r>
              <a:rPr lang="zh-CN" altLang="en-US" sz="2000">
                <a:solidFill>
                  <a:schemeClr val="bg1"/>
                </a:solidFill>
              </a:rPr>
              <a:t>超过阈值，或系统空闲时）。</a:t>
            </a:r>
            <a:endParaRPr lang="zh-CN" altLang="en-US" sz="2000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需要维护映射（</a:t>
            </a:r>
            <a:r>
              <a:rPr lang="en-US" altLang="zh-CN" sz="2000">
                <a:solidFill>
                  <a:schemeClr val="bg1"/>
                </a:solidFill>
              </a:rPr>
              <a:t>f-hash </a:t>
            </a:r>
            <a:r>
              <a:rPr lang="zh-CN" altLang="en-US" sz="2000">
                <a:solidFill>
                  <a:schemeClr val="bg1"/>
                </a:solidFill>
              </a:rPr>
              <a:t>的</a:t>
            </a:r>
            <a:r>
              <a:rPr lang="en-US" altLang="zh-CN" sz="2000">
                <a:solidFill>
                  <a:schemeClr val="bg1"/>
                </a:solidFill>
              </a:rPr>
              <a:t> addr_desc</a:t>
            </a:r>
            <a:r>
              <a:rPr lang="zh-CN" altLang="en-US" sz="2000">
                <a:solidFill>
                  <a:schemeClr val="bg1"/>
                </a:solidFill>
              </a:rPr>
              <a:t>）以指向新写入的合并页。</a:t>
            </a:r>
            <a:endParaRPr lang="zh-CN" altLang="en-US" sz="2000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</a:rPr>
              <a:t>必须更新</a:t>
            </a:r>
            <a:r>
              <a:rPr lang="en-US" altLang="zh-CN" sz="2000">
                <a:solidFill>
                  <a:schemeClr val="bg1"/>
                </a:solidFill>
              </a:rPr>
              <a:t> f-hash </a:t>
            </a:r>
            <a:r>
              <a:rPr lang="zh-CN" altLang="en-US" sz="2000">
                <a:solidFill>
                  <a:schemeClr val="bg1"/>
                </a:solidFill>
              </a:rPr>
              <a:t>与</a:t>
            </a:r>
            <a:r>
              <a:rPr lang="en-US" altLang="zh-CN" sz="2000">
                <a:solidFill>
                  <a:schemeClr val="bg1"/>
                </a:solidFill>
              </a:rPr>
              <a:t> consistency log</a:t>
            </a:r>
            <a:r>
              <a:rPr lang="zh-CN" altLang="en-US" sz="2000">
                <a:solidFill>
                  <a:schemeClr val="bg1"/>
                </a:solidFill>
              </a:rPr>
              <a:t>，确保崩溃恢复正确映射。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119060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</a:t>
            </a:r>
            <a:r>
              <a:rPr kumimoji="1"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3</a:t>
            </a:r>
            <a:r>
              <a:rPr kumimoji="1" 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Deep Aggregation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（深度聚合）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真正回收被覆盖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删除的数据</a:t>
            </a:r>
            <a:endParaRPr kumimoji="1"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268220"/>
            <a:ext cx="10426065" cy="387667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chemeClr val="bg1"/>
                </a:solidFill>
              </a:rPr>
              <a:t>问题：</a:t>
            </a:r>
            <a:r>
              <a:rPr lang="zh-CN" altLang="en-US">
                <a:solidFill>
                  <a:schemeClr val="bg1"/>
                </a:solidFill>
              </a:rPr>
              <a:t>上面两步合并仅减少了写与读的碎片，但并没有彻底清理过期数据（比如同一个</a:t>
            </a:r>
            <a:r>
              <a:rPr lang="en-US" altLang="zh-CN">
                <a:solidFill>
                  <a:schemeClr val="bg1"/>
                </a:solidFill>
              </a:rPr>
              <a:t> key </a:t>
            </a:r>
            <a:r>
              <a:rPr lang="zh-CN" altLang="en-US">
                <a:solidFill>
                  <a:schemeClr val="bg1"/>
                </a:solidFill>
              </a:rPr>
              <a:t>的旧版本、或者</a:t>
            </a:r>
            <a:r>
              <a:rPr lang="en-US" altLang="zh-CN">
                <a:solidFill>
                  <a:schemeClr val="bg1"/>
                </a:solidFill>
              </a:rPr>
              <a:t> tombstone</a:t>
            </a:r>
            <a:r>
              <a:rPr lang="zh-CN" altLang="en-US">
                <a:solidFill>
                  <a:schemeClr val="bg1"/>
                </a:solidFill>
              </a:rPr>
              <a:t>）。如果不回收，这些过期条目会持续占用空间。</a:t>
            </a:r>
            <a:endParaRPr lang="zh-CN" altLang="en-US">
              <a:solidFill>
                <a:schemeClr val="bg1"/>
              </a:solidFill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chemeClr val="bg1"/>
                </a:solidFill>
              </a:rPr>
              <a:t>目标：</a:t>
            </a:r>
            <a:r>
              <a:rPr lang="zh-CN" altLang="en-US">
                <a:solidFill>
                  <a:schemeClr val="bg1"/>
                </a:solidFill>
              </a:rPr>
              <a:t>有选择地读出需要清理的数据、确定哪些条目是最新的，删除旧版本并把有效条目重新打包写回（回收空间）。</a:t>
            </a:r>
            <a:endParaRPr lang="zh-CN" altLang="en-US">
              <a:solidFill>
                <a:schemeClr val="bg1"/>
              </a:solidFill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论文提出基于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指纹（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2-byte FP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）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的合并策略：</a:t>
            </a:r>
            <a:endParaRPr lang="zh-CN" altLang="en-US" sz="2000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先只读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FP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（小开销）并识别同指纹的条目组；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按组把对应的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KV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条目抽出比较并确定哪一条是最新／被删除；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将有效条目批量移动到新的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data block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（减少频繁计算指纹）；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写回新页并回收旧页。这样用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FP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缓解了对大规模排序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合并的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CPU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负担。</a:t>
            </a:r>
            <a:endParaRPr lang="zh-CN" alt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112774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（</a:t>
            </a:r>
            <a:r>
              <a:rPr kumimoji="1"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3</a:t>
            </a:r>
            <a:r>
              <a:rPr kumimoji="1" 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Deep Aggregation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（深度聚合）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真正回收被覆盖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删除的数据</a:t>
            </a:r>
            <a:endParaRPr kumimoji="1"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25" y="2176145"/>
            <a:ext cx="3529965" cy="23228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8830" y="2176145"/>
            <a:ext cx="6531610" cy="1640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40000"/>
              </a:lnSpc>
            </a:pPr>
            <a:r>
              <a:rPr lang="zh-CN" altLang="en-US" b="1">
                <a:solidFill>
                  <a:schemeClr val="bg1"/>
                </a:solidFill>
                <a:highlight>
                  <a:srgbClr val="000000"/>
                </a:highlight>
                <a:sym typeface="+mn-ea"/>
              </a:rPr>
              <a:t>关键技术：</a:t>
            </a:r>
            <a:r>
              <a:rPr lang="zh-CN" altLang="en-US">
                <a:solidFill>
                  <a:schemeClr val="bg1"/>
                </a:solidFill>
                <a:highlight>
                  <a:srgbClr val="000000"/>
                </a:highlight>
                <a:sym typeface="+mn-ea"/>
              </a:rPr>
              <a:t>指纹（</a:t>
            </a:r>
            <a:r>
              <a:rPr lang="en-US" altLang="zh-CN">
                <a:solidFill>
                  <a:schemeClr val="bg1"/>
                </a:solidFill>
                <a:highlight>
                  <a:srgbClr val="000000"/>
                </a:highlight>
                <a:sym typeface="+mn-ea"/>
              </a:rPr>
              <a:t>fingerprint, FP</a:t>
            </a:r>
            <a:r>
              <a:rPr lang="zh-CN" altLang="en-US">
                <a:solidFill>
                  <a:schemeClr val="bg1"/>
                </a:solidFill>
                <a:highlight>
                  <a:srgbClr val="000000"/>
                </a:highlight>
                <a:sym typeface="+mn-ea"/>
              </a:rPr>
              <a:t>）优先筛选</a:t>
            </a:r>
            <a:endParaRPr lang="zh-CN" altLang="en-US">
              <a:solidFill>
                <a:schemeClr val="bg1"/>
              </a:solidFill>
              <a:highlight>
                <a:srgbClr val="000000"/>
              </a:highlight>
              <a:sym typeface="+mn-ea"/>
            </a:endParaRPr>
          </a:p>
          <a:p>
            <a:pPr indent="0" algn="just" fontAlgn="auto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每个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KV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条目附带一个短小的指纹（论文用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2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字节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= 16 bits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）。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FP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用来先做快速筛选，找到可能是同一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key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的候选组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从而避免把所有完整的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KV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都读出来比较（节省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IO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与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CPU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9465" y="3988435"/>
            <a:ext cx="10728325" cy="230695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</a:rPr>
              <a:t>流程大致是：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先读数据页中所有条目的 </a:t>
            </a:r>
            <a:r>
              <a:rPr lang="en-US" altLang="zh-CN" sz="1600">
                <a:solidFill>
                  <a:schemeClr val="bg1"/>
                </a:solidFill>
              </a:rPr>
              <a:t>FP</a:t>
            </a:r>
            <a:r>
              <a:rPr lang="zh-CN" altLang="en-US" sz="1600">
                <a:solidFill>
                  <a:schemeClr val="bg1"/>
                </a:solidFill>
              </a:rPr>
              <a:t>（因为 </a:t>
            </a:r>
            <a:r>
              <a:rPr lang="en-US" altLang="zh-CN" sz="1600">
                <a:solidFill>
                  <a:schemeClr val="bg1"/>
                </a:solidFill>
              </a:rPr>
              <a:t>FP </a:t>
            </a:r>
            <a:r>
              <a:rPr lang="zh-CN" altLang="en-US" sz="1600">
                <a:solidFill>
                  <a:schemeClr val="bg1"/>
                </a:solidFill>
              </a:rPr>
              <a:t>很短，读取或扫描开销小）。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把 </a:t>
            </a:r>
            <a:r>
              <a:rPr lang="en-US" altLang="zh-CN" sz="1600">
                <a:solidFill>
                  <a:schemeClr val="bg1"/>
                </a:solidFill>
              </a:rPr>
              <a:t>FP </a:t>
            </a:r>
            <a:r>
              <a:rPr lang="zh-CN" altLang="en-US" sz="1600">
                <a:solidFill>
                  <a:schemeClr val="bg1"/>
                </a:solidFill>
              </a:rPr>
              <a:t>相同的条目分为一组（认为这些条目可能属于同一个 </a:t>
            </a:r>
            <a:r>
              <a:rPr lang="en-US" altLang="zh-CN" sz="1600">
                <a:solidFill>
                  <a:schemeClr val="bg1"/>
                </a:solidFill>
              </a:rPr>
              <a:t>key </a:t>
            </a:r>
            <a:r>
              <a:rPr lang="zh-CN" altLang="en-US" sz="1600">
                <a:solidFill>
                  <a:schemeClr val="bg1"/>
                </a:solidFill>
              </a:rPr>
              <a:t>或撞指纹）。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对于每个 </a:t>
            </a:r>
            <a:r>
              <a:rPr lang="en-US" altLang="zh-CN" sz="1600">
                <a:solidFill>
                  <a:schemeClr val="bg1"/>
                </a:solidFill>
              </a:rPr>
              <a:t>FP </a:t>
            </a:r>
            <a:r>
              <a:rPr lang="zh-CN" altLang="en-US" sz="1600">
                <a:solidFill>
                  <a:schemeClr val="bg1"/>
                </a:solidFill>
              </a:rPr>
              <a:t>组，再读出这些组中对应的完整 </a:t>
            </a:r>
            <a:r>
              <a:rPr lang="en-US" altLang="zh-CN" sz="1600">
                <a:solidFill>
                  <a:schemeClr val="bg1"/>
                </a:solidFill>
              </a:rPr>
              <a:t>KV</a:t>
            </a:r>
            <a:r>
              <a:rPr lang="zh-CN" altLang="en-US" sz="1600">
                <a:solidFill>
                  <a:schemeClr val="bg1"/>
                </a:solidFill>
              </a:rPr>
              <a:t>（或必要的元信息：完整 </a:t>
            </a:r>
            <a:r>
              <a:rPr lang="en-US" altLang="zh-CN" sz="1600">
                <a:solidFill>
                  <a:schemeClr val="bg1"/>
                </a:solidFill>
              </a:rPr>
              <a:t>key/hash + timestamp/seqno</a:t>
            </a:r>
            <a:r>
              <a:rPr lang="zh-CN" altLang="en-US" sz="1600">
                <a:solidFill>
                  <a:schemeClr val="bg1"/>
                </a:solidFill>
              </a:rPr>
              <a:t>）进行精确比较，确定最新条目与是否为删除（</a:t>
            </a:r>
            <a:r>
              <a:rPr lang="en-US" altLang="zh-CN" sz="1600">
                <a:solidFill>
                  <a:schemeClr val="bg1"/>
                </a:solidFill>
              </a:rPr>
              <a:t>tombstone</a:t>
            </a:r>
            <a:r>
              <a:rPr lang="zh-CN" altLang="en-US" sz="1600">
                <a:solidFill>
                  <a:schemeClr val="bg1"/>
                </a:solidFill>
              </a:rPr>
              <a:t>）。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把每个目录的有效条目重新打包到新的 </a:t>
            </a:r>
            <a:r>
              <a:rPr lang="en-US" altLang="zh-CN" sz="1600">
                <a:solidFill>
                  <a:schemeClr val="bg1"/>
                </a:solidFill>
              </a:rPr>
              <a:t>data block</a:t>
            </a:r>
            <a:r>
              <a:rPr lang="zh-CN" altLang="en-US" sz="1600">
                <a:solidFill>
                  <a:schemeClr val="bg1"/>
                </a:solidFill>
              </a:rPr>
              <a:t>（写回），并回收旧页。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112774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（</a:t>
            </a:r>
            <a:r>
              <a:rPr kumimoji="1"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3</a:t>
            </a:r>
            <a:r>
              <a:rPr kumimoji="1" 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Deep Aggregation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（深度聚合）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真正回收被覆盖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删除的数据</a:t>
            </a:r>
            <a:endParaRPr kumimoji="1"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1200" y="2176145"/>
            <a:ext cx="1110488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如何判定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最新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”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与处理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 tombstone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？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每个写入项里通常带有序列号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/ timestamp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（或由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global sequence generator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生成的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monotonic seqno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）。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Deep aggregation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在比较组内条目时以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seqno/timestamp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判定哪个是最新。若最新是一条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tombstone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（删除标记），则最终不会把该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key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写回（即删除生效）。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实现要点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需要额外维护每条记录的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FP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字段（写入时计算并存储）。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Deep aggregation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可按目录或按页面批次触发（例如当某目录的过期比达到某阈值，或后台空闲时）。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碰撞处理必须精确（第二步读完整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key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做比较）。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Deep aggregation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写回时也应以顺序写为主，更新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f-hash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；回收旧页并释放空间元数据。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4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、三阶段聚合</a:t>
            </a:r>
            <a:r>
              <a:rPr kumimoji="1"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</a:t>
            </a:r>
            <a:r>
              <a:rPr kumimoji="1"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Three-stage Aggregation</a:t>
            </a:r>
            <a:r>
              <a:rPr kumimoji="1"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）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 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关键创新之二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267585"/>
            <a:ext cx="11065510" cy="383095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b="1">
                <a:solidFill>
                  <a:schemeClr val="bg1"/>
                </a:solidFill>
              </a:rPr>
              <a:t>写放大（</a:t>
            </a:r>
            <a:r>
              <a:rPr lang="en-US" altLang="zh-CN" b="1">
                <a:solidFill>
                  <a:schemeClr val="bg1"/>
                </a:solidFill>
              </a:rPr>
              <a:t>Write Amplification</a:t>
            </a:r>
            <a:r>
              <a:rPr lang="zh-CN" altLang="en-US" b="1">
                <a:solidFill>
                  <a:schemeClr val="bg1"/>
                </a:solidFill>
              </a:rPr>
              <a:t>）为什么下降</a:t>
            </a:r>
            <a:endParaRPr lang="zh-CN" altLang="en-US" b="1">
              <a:solidFill>
                <a:schemeClr val="bg1"/>
              </a:solidFill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LSM </a:t>
            </a:r>
            <a:r>
              <a:rPr lang="zh-CN" altLang="en-US">
                <a:solidFill>
                  <a:schemeClr val="bg1"/>
                </a:solidFill>
              </a:rPr>
              <a:t>的写放大来源：当数据在</a:t>
            </a:r>
            <a:r>
              <a:rPr lang="en-US" altLang="zh-CN">
                <a:solidFill>
                  <a:schemeClr val="bg1"/>
                </a:solidFill>
              </a:rPr>
              <a:t> LSM </a:t>
            </a:r>
            <a:r>
              <a:rPr lang="zh-CN" altLang="en-US">
                <a:solidFill>
                  <a:schemeClr val="bg1"/>
                </a:solidFill>
              </a:rPr>
              <a:t>各层之间</a:t>
            </a:r>
            <a:r>
              <a:rPr lang="en-US" altLang="zh-CN">
                <a:solidFill>
                  <a:schemeClr val="bg1"/>
                </a:solidFill>
              </a:rPr>
              <a:t> compaction </a:t>
            </a:r>
            <a:r>
              <a:rPr lang="zh-CN" altLang="en-US">
                <a:solidFill>
                  <a:schemeClr val="bg1"/>
                </a:solidFill>
              </a:rPr>
              <a:t>时，数据会被多次读写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重写（排序合并），尤其是热点数据会被多次搬动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导致高写放大（写入的物理字节</a:t>
            </a:r>
            <a:r>
              <a:rPr lang="en-US" altLang="zh-CN">
                <a:solidFill>
                  <a:schemeClr val="bg1"/>
                </a:solidFill>
              </a:rPr>
              <a:t> &gt;&gt; </a:t>
            </a:r>
            <a:r>
              <a:rPr lang="zh-CN" altLang="en-US">
                <a:solidFill>
                  <a:schemeClr val="bg1"/>
                </a:solidFill>
              </a:rPr>
              <a:t>用户写入的逻辑字节）。</a:t>
            </a:r>
            <a:endParaRPr lang="zh-CN" altLang="en-US">
              <a:solidFill>
                <a:schemeClr val="bg1"/>
              </a:solidFill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 b="1">
                <a:solidFill>
                  <a:schemeClr val="bg1"/>
                </a:solidFill>
              </a:rPr>
              <a:t>PhatKV </a:t>
            </a:r>
            <a:r>
              <a:rPr lang="zh-CN" altLang="en-US" b="1">
                <a:solidFill>
                  <a:schemeClr val="bg1"/>
                </a:solidFill>
              </a:rPr>
              <a:t>的三阶段聚合为何更低：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Memory aggregation </a:t>
            </a:r>
            <a:r>
              <a:rPr lang="zh-CN" altLang="en-US">
                <a:solidFill>
                  <a:schemeClr val="bg1"/>
                </a:solidFill>
              </a:rPr>
              <a:t>把短期的多次写合并为一次顺序写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减少写次数与小写多次的开销。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Disk aggregation </a:t>
            </a:r>
            <a:r>
              <a:rPr lang="zh-CN" altLang="en-US">
                <a:solidFill>
                  <a:schemeClr val="bg1"/>
                </a:solidFill>
              </a:rPr>
              <a:t>只是移动实际存在的有效数据块以消除碎片，不做全局重排序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降低了</a:t>
            </a:r>
            <a:r>
              <a:rPr lang="en-US" altLang="zh-CN">
                <a:solidFill>
                  <a:schemeClr val="bg1"/>
                </a:solidFill>
              </a:rPr>
              <a:t> CPU </a:t>
            </a:r>
            <a:r>
              <a:rPr lang="zh-CN" altLang="en-US">
                <a:solidFill>
                  <a:schemeClr val="bg1"/>
                </a:solidFill>
              </a:rPr>
              <a:t>与写回量。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Deep aggregation </a:t>
            </a:r>
            <a:r>
              <a:rPr lang="zh-CN" altLang="en-US">
                <a:solidFill>
                  <a:schemeClr val="bg1"/>
                </a:solidFill>
              </a:rPr>
              <a:t>有选择地对热点或需要清理的部分做必要的读取与写回，并使用</a:t>
            </a:r>
            <a:r>
              <a:rPr lang="en-US" altLang="zh-CN">
                <a:solidFill>
                  <a:schemeClr val="bg1"/>
                </a:solidFill>
              </a:rPr>
              <a:t> FP </a:t>
            </a:r>
            <a:r>
              <a:rPr lang="zh-CN" altLang="en-US">
                <a:solidFill>
                  <a:schemeClr val="bg1"/>
                </a:solidFill>
              </a:rPr>
              <a:t>过滤来避免大量读取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→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减少不必要的重写。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结果：每个</a:t>
            </a:r>
            <a:r>
              <a:rPr lang="en-US" altLang="zh-CN">
                <a:solidFill>
                  <a:schemeClr val="bg1"/>
                </a:solidFill>
              </a:rPr>
              <a:t> user-write </a:t>
            </a:r>
            <a:r>
              <a:rPr lang="zh-CN" altLang="en-US">
                <a:solidFill>
                  <a:schemeClr val="bg1"/>
                </a:solidFill>
              </a:rPr>
              <a:t>在物理介质上被重写的次数显著低于</a:t>
            </a:r>
            <a:r>
              <a:rPr lang="en-US" altLang="zh-CN">
                <a:solidFill>
                  <a:schemeClr val="bg1"/>
                </a:solidFill>
              </a:rPr>
              <a:t> LSM </a:t>
            </a:r>
            <a:r>
              <a:rPr lang="zh-CN" altLang="en-US">
                <a:solidFill>
                  <a:schemeClr val="bg1"/>
                </a:solidFill>
              </a:rPr>
              <a:t>的多层</a:t>
            </a:r>
            <a:r>
              <a:rPr lang="en-US" altLang="zh-CN">
                <a:solidFill>
                  <a:schemeClr val="bg1"/>
                </a:solidFill>
              </a:rPr>
              <a:t> compaction</a:t>
            </a:r>
            <a:r>
              <a:rPr lang="zh-CN" altLang="en-US">
                <a:solidFill>
                  <a:schemeClr val="bg1"/>
                </a:solidFill>
              </a:rPr>
              <a:t>，从而写放大下降。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4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、三阶段聚合</a:t>
            </a:r>
            <a:r>
              <a:rPr kumimoji="1"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</a:t>
            </a:r>
            <a:r>
              <a:rPr kumimoji="1"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Three-stage Aggregation</a:t>
            </a:r>
            <a:r>
              <a:rPr kumimoji="1"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）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—— 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关键创新之二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7200" y="4560570"/>
            <a:ext cx="11290300" cy="202755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 fontAlgn="auto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Memory aggregation</a:t>
            </a:r>
            <a:r>
              <a:rPr lang="zh-CN" altLang="en-US">
                <a:solidFill>
                  <a:schemeClr val="bg1"/>
                </a:solidFill>
              </a:rPr>
              <a:t>：把短期的同目录多次写合并为少量顺序写，降低小写开销。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Disk aggregation</a:t>
            </a:r>
            <a:r>
              <a:rPr lang="zh-CN" altLang="en-US">
                <a:solidFill>
                  <a:schemeClr val="bg1"/>
                </a:solidFill>
              </a:rPr>
              <a:t>：把</a:t>
            </a:r>
            <a:r>
              <a:rPr lang="en-US" altLang="zh-CN">
                <a:solidFill>
                  <a:schemeClr val="bg1"/>
                </a:solidFill>
              </a:rPr>
              <a:t> SSD </a:t>
            </a:r>
            <a:r>
              <a:rPr lang="zh-CN" altLang="en-US">
                <a:solidFill>
                  <a:schemeClr val="bg1"/>
                </a:solidFill>
              </a:rPr>
              <a:t>上的碎块按目录聚拢，减少</a:t>
            </a:r>
            <a:r>
              <a:rPr lang="en-US" altLang="zh-CN">
                <a:solidFill>
                  <a:schemeClr val="bg1"/>
                </a:solidFill>
              </a:rPr>
              <a:t> scan/readdir </a:t>
            </a:r>
            <a:r>
              <a:rPr lang="zh-CN" altLang="en-US">
                <a:solidFill>
                  <a:schemeClr val="bg1"/>
                </a:solidFill>
              </a:rPr>
              <a:t>的读放大，代价是后台一次性拷贝重写。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Deep aggregation</a:t>
            </a:r>
            <a:r>
              <a:rPr lang="zh-CN" altLang="en-US">
                <a:solidFill>
                  <a:schemeClr val="bg1"/>
                </a:solidFill>
              </a:rPr>
              <a:t>：真正回收被覆盖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删除数据，使用短指纹预筛选以显著减少读写与</a:t>
            </a:r>
            <a:r>
              <a:rPr lang="en-US" altLang="zh-CN">
                <a:solidFill>
                  <a:schemeClr val="bg1"/>
                </a:solidFill>
              </a:rPr>
              <a:t> CPU </a:t>
            </a:r>
            <a:r>
              <a:rPr lang="zh-CN" altLang="en-US">
                <a:solidFill>
                  <a:schemeClr val="bg1"/>
                </a:solidFill>
              </a:rPr>
              <a:t>比较量。</a:t>
            </a:r>
            <a:endParaRPr lang="zh-CN" altLang="en-US">
              <a:solidFill>
                <a:schemeClr val="bg1"/>
              </a:solidFill>
            </a:endParaRPr>
          </a:p>
          <a:p>
            <a:pPr indent="0" algn="just" fontAlgn="auto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</a:rPr>
              <a:t>三阶段合在一起，达到了</a:t>
            </a:r>
            <a:r>
              <a:rPr lang="zh-CN" altLang="en-US" b="1">
                <a:solidFill>
                  <a:schemeClr val="bg1"/>
                </a:solidFill>
              </a:rPr>
              <a:t>比</a:t>
            </a:r>
            <a:r>
              <a:rPr lang="en-US" altLang="zh-CN" b="1">
                <a:solidFill>
                  <a:schemeClr val="bg1"/>
                </a:solidFill>
              </a:rPr>
              <a:t> LSM </a:t>
            </a:r>
            <a:r>
              <a:rPr lang="zh-CN" altLang="en-US" b="1">
                <a:solidFill>
                  <a:schemeClr val="bg1"/>
                </a:solidFill>
              </a:rPr>
              <a:t>更低的写放大</a:t>
            </a:r>
            <a:r>
              <a:rPr lang="zh-CN" altLang="en-US">
                <a:solidFill>
                  <a:schemeClr val="bg1"/>
                </a:solidFill>
              </a:rPr>
              <a:t>和</a:t>
            </a:r>
            <a:r>
              <a:rPr lang="zh-CN" altLang="en-US" b="1">
                <a:solidFill>
                  <a:schemeClr val="bg1"/>
                </a:solidFill>
              </a:rPr>
              <a:t>更适合文件系统元数据的查询</a:t>
            </a:r>
            <a:r>
              <a:rPr lang="en-US" altLang="zh-CN" b="1">
                <a:solidFill>
                  <a:schemeClr val="bg1"/>
                </a:solidFill>
              </a:rPr>
              <a:t>/</a:t>
            </a:r>
            <a:r>
              <a:rPr lang="zh-CN" altLang="en-US" b="1">
                <a:solidFill>
                  <a:schemeClr val="bg1"/>
                </a:solidFill>
              </a:rPr>
              <a:t>扫描性能</a:t>
            </a:r>
            <a:r>
              <a:rPr lang="zh-CN" altLang="en-US">
                <a:solidFill>
                  <a:schemeClr val="bg1"/>
                </a:solidFill>
              </a:rPr>
              <a:t>，但以</a:t>
            </a:r>
            <a:r>
              <a:rPr lang="zh-CN" altLang="en-US" b="1">
                <a:solidFill>
                  <a:schemeClr val="bg1"/>
                </a:solidFill>
              </a:rPr>
              <a:t>更复杂的后台调度、内存管理与恢复逻辑</a:t>
            </a:r>
            <a:r>
              <a:rPr lang="zh-CN" altLang="en-US">
                <a:solidFill>
                  <a:schemeClr val="bg1"/>
                </a:solidFill>
              </a:rPr>
              <a:t>为代价。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935" y="2049145"/>
            <a:ext cx="7388860" cy="2308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557847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基于动态块链的存储方案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465" y="2066290"/>
            <a:ext cx="1091565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本专利提出了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⼀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种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基于动态块链结构目录树存储引擎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方案，专门为文件系统元数据管理场景设计。该方案摒弃了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 LSM-Tree 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的全局有序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Compaction 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机制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，实现了高性能的元数据存储管理。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该方案与现有的基于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LSM-Tree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的方案相比，主要创新点体现在以下几个方面：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lvl="1" indent="0" algn="just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消除冗余排序，降低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Compaction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开销。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lvl="1" indent="0" algn="just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内存索引提升点查性能。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lvl="1" indent="0" algn="just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优化的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readdir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流程，提升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readdir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性能的同时不牺牲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⼀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致性。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5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、异步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 I/O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（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io_uring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）与聚合的实现细节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99465" y="2365375"/>
            <a:ext cx="10179685" cy="341503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传统 </a:t>
            </a:r>
            <a:r>
              <a:rPr lang="en-US" altLang="zh-CN">
                <a:solidFill>
                  <a:schemeClr val="bg1"/>
                </a:solidFill>
              </a:rPr>
              <a:t>LSM / KV </a:t>
            </a:r>
            <a:r>
              <a:rPr lang="zh-CN" altLang="en-US">
                <a:solidFill>
                  <a:schemeClr val="bg1"/>
                </a:solidFill>
              </a:rPr>
              <a:t>实现多用</a:t>
            </a:r>
            <a:r>
              <a:rPr lang="zh-CN" altLang="en-US" b="1">
                <a:solidFill>
                  <a:schemeClr val="bg1"/>
                </a:solidFill>
              </a:rPr>
              <a:t> </a:t>
            </a:r>
            <a:r>
              <a:rPr lang="en-US" altLang="zh-CN" b="1">
                <a:solidFill>
                  <a:schemeClr val="bg1"/>
                </a:solidFill>
              </a:rPr>
              <a:t>POSIX </a:t>
            </a:r>
            <a:r>
              <a:rPr lang="zh-CN" altLang="en-US" b="1">
                <a:solidFill>
                  <a:schemeClr val="bg1"/>
                </a:solidFill>
              </a:rPr>
              <a:t>同步 </a:t>
            </a:r>
            <a:r>
              <a:rPr lang="en-US" altLang="zh-CN" b="1">
                <a:solidFill>
                  <a:schemeClr val="bg1"/>
                </a:solidFill>
              </a:rPr>
              <a:t>I/O</a:t>
            </a:r>
            <a:r>
              <a:rPr lang="zh-CN" altLang="en-US">
                <a:solidFill>
                  <a:schemeClr val="bg1"/>
                </a:solidFill>
              </a:rPr>
              <a:t>，存在数据多拷贝和等待完成阻塞，浪费 </a:t>
            </a:r>
            <a:r>
              <a:rPr lang="en-US" altLang="zh-CN">
                <a:solidFill>
                  <a:schemeClr val="bg1"/>
                </a:solidFill>
              </a:rPr>
              <a:t>CPU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PhatKV </a:t>
            </a:r>
            <a:r>
              <a:rPr lang="zh-CN" altLang="en-US">
                <a:solidFill>
                  <a:schemeClr val="bg1"/>
                </a:solidFill>
              </a:rPr>
              <a:t>使用 </a:t>
            </a:r>
            <a:r>
              <a:rPr lang="en-US" altLang="zh-CN" b="1">
                <a:solidFill>
                  <a:schemeClr val="bg1"/>
                </a:solidFill>
              </a:rPr>
              <a:t>Linux </a:t>
            </a:r>
            <a:r>
              <a:rPr lang="zh-CN" altLang="en-US" b="1">
                <a:solidFill>
                  <a:schemeClr val="bg1"/>
                </a:solidFill>
              </a:rPr>
              <a:t>的 </a:t>
            </a:r>
            <a:r>
              <a:rPr lang="en-US" altLang="zh-CN" b="1">
                <a:solidFill>
                  <a:schemeClr val="bg1"/>
                </a:solidFill>
              </a:rPr>
              <a:t>io_uring</a:t>
            </a:r>
            <a:r>
              <a:rPr lang="zh-CN" altLang="en-US">
                <a:solidFill>
                  <a:schemeClr val="bg1"/>
                </a:solidFill>
              </a:rPr>
              <a:t>：用户态提交到内核的工作队列（</a:t>
            </a:r>
            <a:r>
              <a:rPr lang="en-US" altLang="zh-CN">
                <a:solidFill>
                  <a:schemeClr val="bg1"/>
                </a:solidFill>
              </a:rPr>
              <a:t>submission queue</a:t>
            </a:r>
            <a:r>
              <a:rPr lang="zh-CN" altLang="en-US">
                <a:solidFill>
                  <a:schemeClr val="bg1"/>
                </a:solidFill>
              </a:rPr>
              <a:t>），内核把完成放到 </a:t>
            </a:r>
            <a:r>
              <a:rPr lang="en-US" altLang="zh-CN">
                <a:solidFill>
                  <a:schemeClr val="bg1"/>
                </a:solidFill>
              </a:rPr>
              <a:t>completion queue</a:t>
            </a:r>
            <a:r>
              <a:rPr lang="zh-CN" altLang="en-US">
                <a:solidFill>
                  <a:schemeClr val="bg1"/>
                </a:solidFill>
              </a:rPr>
              <a:t>，用户态可以轮询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检查完成，从而做到提交后继续处理（不等待），实现 </a:t>
            </a:r>
            <a:r>
              <a:rPr lang="en-US" altLang="zh-CN">
                <a:solidFill>
                  <a:schemeClr val="bg1"/>
                </a:solidFill>
              </a:rPr>
              <a:t>IO </a:t>
            </a:r>
            <a:r>
              <a:rPr lang="zh-CN" altLang="en-US">
                <a:solidFill>
                  <a:schemeClr val="bg1"/>
                </a:solidFill>
              </a:rPr>
              <a:t>与计算重叠。论文把聚合写的 </a:t>
            </a:r>
            <a:r>
              <a:rPr lang="en-US" altLang="zh-CN">
                <a:solidFill>
                  <a:schemeClr val="bg1"/>
                </a:solidFill>
              </a:rPr>
              <a:t>4KB buffer </a:t>
            </a:r>
            <a:r>
              <a:rPr lang="zh-CN" altLang="en-US">
                <a:solidFill>
                  <a:schemeClr val="bg1"/>
                </a:solidFill>
              </a:rPr>
              <a:t>直接交给 </a:t>
            </a:r>
            <a:r>
              <a:rPr lang="en-US" altLang="zh-CN">
                <a:solidFill>
                  <a:schemeClr val="bg1"/>
                </a:solidFill>
              </a:rPr>
              <a:t>io_uring </a:t>
            </a:r>
            <a:r>
              <a:rPr lang="zh-CN" altLang="en-US">
                <a:solidFill>
                  <a:schemeClr val="bg1"/>
                </a:solidFill>
              </a:rPr>
              <a:t>提交，然后继续做下一批聚合工作，最后再处理完成队列。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实测收益：使用 </a:t>
            </a:r>
            <a:r>
              <a:rPr lang="en-US" altLang="zh-CN">
                <a:solidFill>
                  <a:schemeClr val="bg1"/>
                </a:solidFill>
              </a:rPr>
              <a:t>io_uring </a:t>
            </a:r>
            <a:r>
              <a:rPr lang="zh-CN" altLang="en-US">
                <a:solidFill>
                  <a:schemeClr val="bg1"/>
                </a:solidFill>
              </a:rPr>
              <a:t>相比 </a:t>
            </a:r>
            <a:r>
              <a:rPr lang="en-US" altLang="zh-CN">
                <a:solidFill>
                  <a:schemeClr val="bg1"/>
                </a:solidFill>
              </a:rPr>
              <a:t>POSIX </a:t>
            </a:r>
            <a:r>
              <a:rPr lang="zh-CN" altLang="en-US" b="1">
                <a:solidFill>
                  <a:schemeClr val="bg1"/>
                </a:solidFill>
              </a:rPr>
              <a:t>提升了写吞吐</a:t>
            </a:r>
            <a:r>
              <a:rPr lang="zh-CN" altLang="en-US">
                <a:solidFill>
                  <a:schemeClr val="bg1"/>
                </a:solidFill>
              </a:rPr>
              <a:t>（论文报告约 </a:t>
            </a:r>
            <a:r>
              <a:rPr lang="en-US" altLang="zh-CN">
                <a:solidFill>
                  <a:schemeClr val="bg1"/>
                </a:solidFill>
              </a:rPr>
              <a:t>1.2× </a:t>
            </a:r>
            <a:r>
              <a:rPr lang="zh-CN" altLang="en-US">
                <a:solidFill>
                  <a:schemeClr val="bg1"/>
                </a:solidFill>
              </a:rPr>
              <a:t>的 </a:t>
            </a:r>
            <a:r>
              <a:rPr lang="en-US" altLang="zh-CN">
                <a:solidFill>
                  <a:schemeClr val="bg1"/>
                </a:solidFill>
              </a:rPr>
              <a:t>put </a:t>
            </a:r>
            <a:r>
              <a:rPr lang="zh-CN" altLang="en-US">
                <a:solidFill>
                  <a:schemeClr val="bg1"/>
                </a:solidFill>
              </a:rPr>
              <a:t>吞吐提高）。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6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一致性与恢复（</a:t>
            </a: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consistency &amp; recovery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）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231390"/>
            <a:ext cx="10392410" cy="396938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Consistency Log</a:t>
            </a:r>
            <a:r>
              <a:rPr lang="zh-CN" altLang="en-US">
                <a:solidFill>
                  <a:schemeClr val="bg1"/>
                </a:solidFill>
              </a:rPr>
              <a:t>（类似 </a:t>
            </a:r>
            <a:r>
              <a:rPr lang="en-US" altLang="zh-CN">
                <a:solidFill>
                  <a:schemeClr val="bg1"/>
                </a:solidFill>
              </a:rPr>
              <a:t>WAL</a:t>
            </a:r>
            <a:r>
              <a:rPr lang="zh-CN" altLang="en-US">
                <a:solidFill>
                  <a:schemeClr val="bg1"/>
                </a:solidFill>
              </a:rPr>
              <a:t>）：记录对内存结构（</a:t>
            </a:r>
            <a:r>
              <a:rPr lang="en-US" altLang="zh-CN">
                <a:solidFill>
                  <a:schemeClr val="bg1"/>
                </a:solidFill>
              </a:rPr>
              <a:t>p-hash / f-hash / aggregation buffer</a:t>
            </a:r>
            <a:r>
              <a:rPr lang="zh-CN" altLang="en-US">
                <a:solidFill>
                  <a:schemeClr val="bg1"/>
                </a:solidFill>
              </a:rPr>
              <a:t>）的修改，以及新插入的 </a:t>
            </a:r>
            <a:r>
              <a:rPr lang="en-US" altLang="zh-CN">
                <a:solidFill>
                  <a:schemeClr val="bg1"/>
                </a:solidFill>
              </a:rPr>
              <a:t>KV </a:t>
            </a:r>
            <a:r>
              <a:rPr lang="zh-CN" altLang="en-US">
                <a:solidFill>
                  <a:schemeClr val="bg1"/>
                </a:solidFill>
              </a:rPr>
              <a:t>条目。只有一致性日志落盘后数据被认为是持久化的，重启时通过 </a:t>
            </a:r>
            <a:r>
              <a:rPr lang="en-US" altLang="zh-CN">
                <a:solidFill>
                  <a:schemeClr val="bg1"/>
                </a:solidFill>
              </a:rPr>
              <a:t>replay </a:t>
            </a:r>
            <a:r>
              <a:rPr lang="zh-CN" altLang="en-US">
                <a:solidFill>
                  <a:schemeClr val="bg1"/>
                </a:solidFill>
              </a:rPr>
              <a:t>恢复。为减少 </a:t>
            </a:r>
            <a:r>
              <a:rPr lang="en-US" altLang="zh-CN">
                <a:solidFill>
                  <a:schemeClr val="bg1"/>
                </a:solidFill>
              </a:rPr>
              <a:t>IO</a:t>
            </a:r>
            <a:r>
              <a:rPr lang="zh-CN" altLang="en-US">
                <a:solidFill>
                  <a:schemeClr val="bg1"/>
                </a:solidFill>
              </a:rPr>
              <a:t>，日志操作尽量合并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批量写（例如 </a:t>
            </a:r>
            <a:r>
              <a:rPr lang="en-US" altLang="zh-CN">
                <a:solidFill>
                  <a:schemeClr val="bg1"/>
                </a:solidFill>
              </a:rPr>
              <a:t>f-hash </a:t>
            </a:r>
            <a:r>
              <a:rPr lang="zh-CN" altLang="en-US">
                <a:solidFill>
                  <a:schemeClr val="bg1"/>
                </a:solidFill>
              </a:rPr>
              <a:t>更新与 </a:t>
            </a:r>
            <a:r>
              <a:rPr lang="en-US" altLang="zh-CN">
                <a:solidFill>
                  <a:schemeClr val="bg1"/>
                </a:solidFill>
              </a:rPr>
              <a:t>KV </a:t>
            </a:r>
            <a:r>
              <a:rPr lang="zh-CN" altLang="en-US">
                <a:solidFill>
                  <a:schemeClr val="bg1"/>
                </a:solidFill>
              </a:rPr>
              <a:t>数据插入合并入同一批次）。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log refresh</a:t>
            </a:r>
            <a:r>
              <a:rPr lang="zh-CN" altLang="en-US">
                <a:solidFill>
                  <a:schemeClr val="bg1"/>
                </a:solidFill>
              </a:rPr>
              <a:t>：为避免日志无限膨胀，</a:t>
            </a:r>
            <a:r>
              <a:rPr lang="en-US" altLang="zh-CN">
                <a:solidFill>
                  <a:schemeClr val="bg1"/>
                </a:solidFill>
              </a:rPr>
              <a:t>PhatKV </a:t>
            </a:r>
            <a:r>
              <a:rPr lang="zh-CN" altLang="en-US">
                <a:solidFill>
                  <a:schemeClr val="bg1"/>
                </a:solidFill>
              </a:rPr>
              <a:t>会在合适时机把内存结构全部持久化到新日志并“刷新”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作废旧日志。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恢复时间的取舍：恢复时间与日志刷新间隔和更新强度相关 </a:t>
            </a:r>
            <a:r>
              <a:rPr lang="en-US" altLang="zh-CN">
                <a:solidFill>
                  <a:schemeClr val="bg1"/>
                </a:solidFill>
              </a:rPr>
              <a:t>—— </a:t>
            </a:r>
            <a:r>
              <a:rPr lang="zh-CN" altLang="en-US">
                <a:solidFill>
                  <a:schemeClr val="bg1"/>
                </a:solidFill>
              </a:rPr>
              <a:t>日志太长会导致重启时重建内存结构耗时更长。论文对此做了讨论并指出这是设计的权衡点。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7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、</a:t>
            </a: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评估结果精要（论文的实测结论）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9465" y="2040890"/>
            <a:ext cx="10894060" cy="457073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微基准（</a:t>
            </a:r>
            <a:r>
              <a:rPr lang="en-US" altLang="zh-CN" sz="1600">
                <a:solidFill>
                  <a:schemeClr val="bg1"/>
                </a:solidFill>
              </a:rPr>
              <a:t>Put/Get/Scan</a:t>
            </a:r>
            <a:r>
              <a:rPr lang="zh-CN" altLang="en-US" sz="1600">
                <a:solidFill>
                  <a:schemeClr val="bg1"/>
                </a:solidFill>
              </a:rPr>
              <a:t>）：在 </a:t>
            </a:r>
            <a:r>
              <a:rPr lang="en-US" altLang="zh-CN" sz="1600">
                <a:solidFill>
                  <a:schemeClr val="bg1"/>
                </a:solidFill>
              </a:rPr>
              <a:t>Put</a:t>
            </a:r>
            <a:r>
              <a:rPr lang="zh-CN" altLang="en-US" sz="1600">
                <a:solidFill>
                  <a:schemeClr val="bg1"/>
                </a:solidFill>
              </a:rPr>
              <a:t>（写）测试中，</a:t>
            </a:r>
            <a:r>
              <a:rPr lang="en-US" altLang="zh-CN" sz="1600">
                <a:solidFill>
                  <a:schemeClr val="bg1"/>
                </a:solidFill>
              </a:rPr>
              <a:t>PhatKV </a:t>
            </a:r>
            <a:r>
              <a:rPr lang="zh-CN" altLang="en-US" sz="1600">
                <a:solidFill>
                  <a:schemeClr val="bg1"/>
                </a:solidFill>
              </a:rPr>
              <a:t>在 </a:t>
            </a:r>
            <a:r>
              <a:rPr lang="en-US" altLang="zh-CN" sz="1600">
                <a:solidFill>
                  <a:schemeClr val="bg1"/>
                </a:solidFill>
              </a:rPr>
              <a:t>8 </a:t>
            </a:r>
            <a:r>
              <a:rPr lang="zh-CN" altLang="en-US" sz="1600">
                <a:solidFill>
                  <a:schemeClr val="bg1"/>
                </a:solidFill>
              </a:rPr>
              <a:t>线程下比 </a:t>
            </a:r>
            <a:r>
              <a:rPr lang="en-US" altLang="zh-CN" sz="1600">
                <a:solidFill>
                  <a:schemeClr val="bg1"/>
                </a:solidFill>
              </a:rPr>
              <a:t>RocksDB </a:t>
            </a:r>
            <a:r>
              <a:rPr lang="zh-CN" altLang="en-US" sz="1600">
                <a:solidFill>
                  <a:schemeClr val="bg1"/>
                </a:solidFill>
              </a:rPr>
              <a:t>高 </a:t>
            </a:r>
            <a:r>
              <a:rPr lang="en-US" altLang="zh-CN" sz="1600">
                <a:solidFill>
                  <a:schemeClr val="bg1"/>
                </a:solidFill>
              </a:rPr>
              <a:t>~2.5×</a:t>
            </a:r>
            <a:r>
              <a:rPr lang="zh-CN" altLang="en-US" sz="1600">
                <a:solidFill>
                  <a:schemeClr val="bg1"/>
                </a:solidFill>
              </a:rPr>
              <a:t>，比 </a:t>
            </a:r>
            <a:r>
              <a:rPr lang="en-US" altLang="zh-CN" sz="1600">
                <a:solidFill>
                  <a:schemeClr val="bg1"/>
                </a:solidFill>
              </a:rPr>
              <a:t>LevelDB </a:t>
            </a:r>
            <a:r>
              <a:rPr lang="zh-CN" altLang="en-US" sz="1600">
                <a:solidFill>
                  <a:schemeClr val="bg1"/>
                </a:solidFill>
              </a:rPr>
              <a:t>高 </a:t>
            </a:r>
            <a:r>
              <a:rPr lang="en-US" altLang="zh-CN" sz="1600">
                <a:solidFill>
                  <a:schemeClr val="bg1"/>
                </a:solidFill>
              </a:rPr>
              <a:t>~7.9×</a:t>
            </a:r>
            <a:r>
              <a:rPr lang="zh-CN" altLang="en-US" sz="1600">
                <a:solidFill>
                  <a:schemeClr val="bg1"/>
                </a:solidFill>
              </a:rPr>
              <a:t>（论文图 </a:t>
            </a:r>
            <a:r>
              <a:rPr lang="en-US" altLang="zh-CN" sz="1600">
                <a:solidFill>
                  <a:schemeClr val="bg1"/>
                </a:solidFill>
              </a:rPr>
              <a:t>9a</a:t>
            </a:r>
            <a:r>
              <a:rPr lang="zh-CN" altLang="en-US" sz="1600">
                <a:solidFill>
                  <a:schemeClr val="bg1"/>
                </a:solidFill>
              </a:rPr>
              <a:t>）；</a:t>
            </a:r>
            <a:r>
              <a:rPr lang="en-US" altLang="zh-CN" sz="1600">
                <a:solidFill>
                  <a:schemeClr val="bg1"/>
                </a:solidFill>
              </a:rPr>
              <a:t>Get </a:t>
            </a:r>
            <a:r>
              <a:rPr lang="zh-CN" altLang="en-US" sz="1600">
                <a:solidFill>
                  <a:schemeClr val="bg1"/>
                </a:solidFill>
              </a:rPr>
              <a:t>在 </a:t>
            </a:r>
            <a:r>
              <a:rPr lang="en-US" altLang="zh-CN" sz="1600">
                <a:solidFill>
                  <a:schemeClr val="bg1"/>
                </a:solidFill>
              </a:rPr>
              <a:t>uniform workload </a:t>
            </a:r>
            <a:r>
              <a:rPr lang="zh-CN" altLang="en-US" sz="1600">
                <a:solidFill>
                  <a:schemeClr val="bg1"/>
                </a:solidFill>
              </a:rPr>
              <a:t>下仅 </a:t>
            </a:r>
            <a:r>
              <a:rPr lang="en-US" altLang="zh-CN" sz="1600">
                <a:solidFill>
                  <a:schemeClr val="bg1"/>
                </a:solidFill>
              </a:rPr>
              <a:t>~30% </a:t>
            </a:r>
            <a:r>
              <a:rPr lang="zh-CN" altLang="en-US" sz="1600">
                <a:solidFill>
                  <a:schemeClr val="bg1"/>
                </a:solidFill>
              </a:rPr>
              <a:t>的提升（主要受 </a:t>
            </a:r>
            <a:r>
              <a:rPr lang="en-US" altLang="zh-CN" sz="1600">
                <a:solidFill>
                  <a:schemeClr val="bg1"/>
                </a:solidFill>
              </a:rPr>
              <a:t>f-hash </a:t>
            </a:r>
            <a:r>
              <a:rPr lang="zh-CN" altLang="en-US" sz="1600">
                <a:solidFill>
                  <a:schemeClr val="bg1"/>
                </a:solidFill>
              </a:rPr>
              <a:t>的加载</a:t>
            </a:r>
            <a:r>
              <a:rPr lang="en-US" altLang="zh-CN" sz="1600">
                <a:solidFill>
                  <a:schemeClr val="bg1"/>
                </a:solidFill>
              </a:rPr>
              <a:t>/</a:t>
            </a:r>
            <a:r>
              <a:rPr lang="zh-CN" altLang="en-US" sz="1600">
                <a:solidFill>
                  <a:schemeClr val="bg1"/>
                </a:solidFill>
              </a:rPr>
              <a:t>回收开销影响），但在 </a:t>
            </a:r>
            <a:r>
              <a:rPr lang="en-US" altLang="zh-CN" sz="1600">
                <a:solidFill>
                  <a:schemeClr val="bg1"/>
                </a:solidFill>
              </a:rPr>
              <a:t>Zipf</a:t>
            </a:r>
            <a:r>
              <a:rPr lang="zh-CN" altLang="en-US" sz="1600">
                <a:solidFill>
                  <a:schemeClr val="bg1"/>
                </a:solidFill>
              </a:rPr>
              <a:t>（偏斜）分布下 </a:t>
            </a:r>
            <a:r>
              <a:rPr lang="en-US" altLang="zh-CN" sz="1600">
                <a:solidFill>
                  <a:schemeClr val="bg1"/>
                </a:solidFill>
              </a:rPr>
              <a:t>PhatKV </a:t>
            </a:r>
            <a:r>
              <a:rPr lang="zh-CN" altLang="en-US" sz="1600">
                <a:solidFill>
                  <a:schemeClr val="bg1"/>
                </a:solidFill>
              </a:rPr>
              <a:t>比 </a:t>
            </a:r>
            <a:r>
              <a:rPr lang="en-US" altLang="zh-CN" sz="1600">
                <a:solidFill>
                  <a:schemeClr val="bg1"/>
                </a:solidFill>
              </a:rPr>
              <a:t>LevelDB</a:t>
            </a:r>
            <a:r>
              <a:rPr lang="zh-CN" altLang="en-US" sz="1600">
                <a:solidFill>
                  <a:schemeClr val="bg1"/>
                </a:solidFill>
              </a:rPr>
              <a:t>、</a:t>
            </a:r>
            <a:r>
              <a:rPr lang="en-US" altLang="zh-CN" sz="1600">
                <a:solidFill>
                  <a:schemeClr val="bg1"/>
                </a:solidFill>
              </a:rPr>
              <a:t>RocksDB </a:t>
            </a:r>
            <a:r>
              <a:rPr lang="zh-CN" altLang="en-US" sz="1600">
                <a:solidFill>
                  <a:schemeClr val="bg1"/>
                </a:solidFill>
              </a:rPr>
              <a:t>分别高约 </a:t>
            </a:r>
            <a:r>
              <a:rPr lang="en-US" altLang="zh-CN" sz="1600">
                <a:solidFill>
                  <a:schemeClr val="bg1"/>
                </a:solidFill>
              </a:rPr>
              <a:t>2.0×</a:t>
            </a:r>
            <a:r>
              <a:rPr lang="zh-CN" altLang="en-US" sz="1600">
                <a:solidFill>
                  <a:schemeClr val="bg1"/>
                </a:solidFill>
              </a:rPr>
              <a:t>、</a:t>
            </a:r>
            <a:r>
              <a:rPr lang="en-US" altLang="zh-CN" sz="1600">
                <a:solidFill>
                  <a:schemeClr val="bg1"/>
                </a:solidFill>
              </a:rPr>
              <a:t>2.5×</a:t>
            </a:r>
            <a:r>
              <a:rPr lang="zh-CN" altLang="en-US" sz="1600">
                <a:solidFill>
                  <a:schemeClr val="bg1"/>
                </a:solidFill>
              </a:rPr>
              <a:t>。</a:t>
            </a:r>
            <a:r>
              <a:rPr lang="en-US" altLang="zh-CN" sz="1600">
                <a:solidFill>
                  <a:schemeClr val="bg1"/>
                </a:solidFill>
              </a:rPr>
              <a:t>Scan</a:t>
            </a:r>
            <a:r>
              <a:rPr lang="zh-CN" altLang="en-US" sz="1600">
                <a:solidFill>
                  <a:schemeClr val="bg1"/>
                </a:solidFill>
              </a:rPr>
              <a:t>（按目录列出）比 </a:t>
            </a:r>
            <a:r>
              <a:rPr lang="en-US" altLang="zh-CN" sz="1600">
                <a:solidFill>
                  <a:schemeClr val="bg1"/>
                </a:solidFill>
              </a:rPr>
              <a:t>LevelDB/RocksDB </a:t>
            </a:r>
            <a:r>
              <a:rPr lang="zh-CN" altLang="en-US" sz="1600">
                <a:solidFill>
                  <a:schemeClr val="bg1"/>
                </a:solidFill>
              </a:rPr>
              <a:t>高 </a:t>
            </a:r>
            <a:r>
              <a:rPr lang="en-US" altLang="zh-CN" sz="1600">
                <a:solidFill>
                  <a:schemeClr val="bg1"/>
                </a:solidFill>
              </a:rPr>
              <a:t>~1.6× / 2.0×</a:t>
            </a:r>
            <a:r>
              <a:rPr lang="zh-CN" altLang="en-US" sz="1600">
                <a:solidFill>
                  <a:schemeClr val="bg1"/>
                </a:solidFill>
              </a:rPr>
              <a:t>。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写放大：</a:t>
            </a:r>
            <a:r>
              <a:rPr lang="en-US" altLang="zh-CN" sz="1600">
                <a:solidFill>
                  <a:schemeClr val="bg1"/>
                </a:solidFill>
              </a:rPr>
              <a:t>PhatKV </a:t>
            </a:r>
            <a:r>
              <a:rPr lang="zh-CN" altLang="en-US" sz="1600">
                <a:solidFill>
                  <a:schemeClr val="bg1"/>
                </a:solidFill>
              </a:rPr>
              <a:t>的写放大约 </a:t>
            </a:r>
            <a:r>
              <a:rPr lang="en-US" altLang="zh-CN" sz="1600">
                <a:solidFill>
                  <a:schemeClr val="bg1"/>
                </a:solidFill>
              </a:rPr>
              <a:t>2.1</a:t>
            </a:r>
            <a:r>
              <a:rPr lang="zh-CN" altLang="en-US" sz="1600">
                <a:solidFill>
                  <a:schemeClr val="bg1"/>
                </a:solidFill>
              </a:rPr>
              <a:t>，而 </a:t>
            </a:r>
            <a:r>
              <a:rPr lang="en-US" altLang="zh-CN" sz="1600">
                <a:solidFill>
                  <a:schemeClr val="bg1"/>
                </a:solidFill>
              </a:rPr>
              <a:t>LevelDB / RocksDB </a:t>
            </a:r>
            <a:r>
              <a:rPr lang="zh-CN" altLang="en-US" sz="1600">
                <a:solidFill>
                  <a:schemeClr val="bg1"/>
                </a:solidFill>
              </a:rPr>
              <a:t>分别约 </a:t>
            </a:r>
            <a:r>
              <a:rPr lang="en-US" altLang="zh-CN" sz="1600">
                <a:solidFill>
                  <a:schemeClr val="bg1"/>
                </a:solidFill>
              </a:rPr>
              <a:t>10.3 / 9.1</a:t>
            </a:r>
            <a:r>
              <a:rPr lang="zh-CN" altLang="en-US" sz="1600">
                <a:solidFill>
                  <a:schemeClr val="bg1"/>
                </a:solidFill>
              </a:rPr>
              <a:t>。说明三阶段聚合大幅降写放大。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与 </a:t>
            </a:r>
            <a:r>
              <a:rPr lang="en-US" altLang="zh-CN" sz="1600">
                <a:solidFill>
                  <a:schemeClr val="bg1"/>
                </a:solidFill>
              </a:rPr>
              <a:t>KVell </a:t>
            </a:r>
            <a:r>
              <a:rPr lang="zh-CN" altLang="en-US" sz="1600">
                <a:solidFill>
                  <a:schemeClr val="bg1"/>
                </a:solidFill>
              </a:rPr>
              <a:t>的比较：</a:t>
            </a:r>
            <a:r>
              <a:rPr lang="en-US" altLang="zh-CN" sz="1600">
                <a:solidFill>
                  <a:schemeClr val="bg1"/>
                </a:solidFill>
              </a:rPr>
              <a:t>KVell </a:t>
            </a:r>
            <a:r>
              <a:rPr lang="zh-CN" altLang="en-US" sz="1600">
                <a:solidFill>
                  <a:schemeClr val="bg1"/>
                </a:solidFill>
              </a:rPr>
              <a:t>是另一种避免排序的方案（把 </a:t>
            </a:r>
            <a:r>
              <a:rPr lang="en-US" altLang="zh-CN" sz="1600">
                <a:solidFill>
                  <a:schemeClr val="bg1"/>
                </a:solidFill>
              </a:rPr>
              <a:t>B+Tree </a:t>
            </a:r>
            <a:r>
              <a:rPr lang="zh-CN" altLang="en-US" sz="1600">
                <a:solidFill>
                  <a:schemeClr val="bg1"/>
                </a:solidFill>
              </a:rPr>
              <a:t>放内存）。</a:t>
            </a:r>
            <a:r>
              <a:rPr lang="en-US" altLang="zh-CN" sz="1600">
                <a:solidFill>
                  <a:schemeClr val="bg1"/>
                </a:solidFill>
              </a:rPr>
              <a:t>PhatKV </a:t>
            </a:r>
            <a:r>
              <a:rPr lang="zh-CN" altLang="en-US" sz="1600">
                <a:solidFill>
                  <a:schemeClr val="bg1"/>
                </a:solidFill>
              </a:rPr>
              <a:t>的 </a:t>
            </a:r>
            <a:r>
              <a:rPr lang="en-US" altLang="zh-CN" sz="1600">
                <a:solidFill>
                  <a:schemeClr val="bg1"/>
                </a:solidFill>
              </a:rPr>
              <a:t>put </a:t>
            </a:r>
            <a:r>
              <a:rPr lang="zh-CN" altLang="en-US" sz="1600">
                <a:solidFill>
                  <a:schemeClr val="bg1"/>
                </a:solidFill>
              </a:rPr>
              <a:t>吞吐比 </a:t>
            </a:r>
            <a:r>
              <a:rPr lang="en-US" altLang="zh-CN" sz="1600">
                <a:solidFill>
                  <a:schemeClr val="bg1"/>
                </a:solidFill>
              </a:rPr>
              <a:t>KVell </a:t>
            </a:r>
            <a:r>
              <a:rPr lang="zh-CN" altLang="en-US" sz="1600">
                <a:solidFill>
                  <a:schemeClr val="bg1"/>
                </a:solidFill>
              </a:rPr>
              <a:t>高 </a:t>
            </a:r>
            <a:r>
              <a:rPr lang="en-US" altLang="zh-CN" sz="1600">
                <a:solidFill>
                  <a:schemeClr val="bg1"/>
                </a:solidFill>
              </a:rPr>
              <a:t>~1.5×</a:t>
            </a:r>
            <a:r>
              <a:rPr lang="zh-CN" altLang="en-US" sz="1600">
                <a:solidFill>
                  <a:schemeClr val="bg1"/>
                </a:solidFill>
              </a:rPr>
              <a:t>（因较少随机写）；但在 </a:t>
            </a:r>
            <a:r>
              <a:rPr lang="en-US" altLang="zh-CN" sz="1600">
                <a:solidFill>
                  <a:schemeClr val="bg1"/>
                </a:solidFill>
              </a:rPr>
              <a:t>uniform get </a:t>
            </a:r>
            <a:r>
              <a:rPr lang="zh-CN" altLang="en-US" sz="1600">
                <a:solidFill>
                  <a:schemeClr val="bg1"/>
                </a:solidFill>
              </a:rPr>
              <a:t>场景下 </a:t>
            </a:r>
            <a:r>
              <a:rPr lang="en-US" altLang="zh-CN" sz="1600">
                <a:solidFill>
                  <a:schemeClr val="bg1"/>
                </a:solidFill>
              </a:rPr>
              <a:t>KVell </a:t>
            </a:r>
            <a:r>
              <a:rPr lang="zh-CN" altLang="en-US" sz="1600">
                <a:solidFill>
                  <a:schemeClr val="bg1"/>
                </a:solidFill>
              </a:rPr>
              <a:t>可能更好（因为 </a:t>
            </a:r>
            <a:r>
              <a:rPr lang="en-US" altLang="zh-CN" sz="1600">
                <a:solidFill>
                  <a:schemeClr val="bg1"/>
                </a:solidFill>
              </a:rPr>
              <a:t>KVell </a:t>
            </a:r>
            <a:r>
              <a:rPr lang="zh-CN" altLang="en-US" sz="1600">
                <a:solidFill>
                  <a:schemeClr val="bg1"/>
                </a:solidFill>
              </a:rPr>
              <a:t>把 </a:t>
            </a:r>
            <a:r>
              <a:rPr lang="en-US" altLang="zh-CN" sz="1600">
                <a:solidFill>
                  <a:schemeClr val="bg1"/>
                </a:solidFill>
              </a:rPr>
              <a:t>B+Tree </a:t>
            </a:r>
            <a:r>
              <a:rPr lang="zh-CN" altLang="en-US" sz="1600">
                <a:solidFill>
                  <a:schemeClr val="bg1"/>
                </a:solidFill>
              </a:rPr>
              <a:t>都放内存）。不过 </a:t>
            </a:r>
            <a:r>
              <a:rPr lang="en-US" altLang="zh-CN" sz="1600">
                <a:solidFill>
                  <a:schemeClr val="bg1"/>
                </a:solidFill>
              </a:rPr>
              <a:t>KVell </a:t>
            </a:r>
            <a:r>
              <a:rPr lang="zh-CN" altLang="en-US" sz="1600">
                <a:solidFill>
                  <a:schemeClr val="bg1"/>
                </a:solidFill>
              </a:rPr>
              <a:t>的内存占用更大（论文中 </a:t>
            </a:r>
            <a:r>
              <a:rPr lang="en-US" altLang="zh-CN" sz="1600">
                <a:solidFill>
                  <a:schemeClr val="bg1"/>
                </a:solidFill>
              </a:rPr>
              <a:t>KVell </a:t>
            </a:r>
            <a:r>
              <a:rPr lang="zh-CN" altLang="en-US" sz="1600">
                <a:solidFill>
                  <a:schemeClr val="bg1"/>
                </a:solidFill>
              </a:rPr>
              <a:t>的 </a:t>
            </a:r>
            <a:r>
              <a:rPr lang="en-US" altLang="zh-CN" sz="1600">
                <a:solidFill>
                  <a:schemeClr val="bg1"/>
                </a:solidFill>
              </a:rPr>
              <a:t>B+Tree </a:t>
            </a:r>
            <a:r>
              <a:rPr lang="zh-CN" altLang="en-US" sz="1600">
                <a:solidFill>
                  <a:schemeClr val="bg1"/>
                </a:solidFill>
              </a:rPr>
              <a:t>占 </a:t>
            </a:r>
            <a:r>
              <a:rPr lang="en-US" altLang="zh-CN" sz="1600">
                <a:solidFill>
                  <a:schemeClr val="bg1"/>
                </a:solidFill>
              </a:rPr>
              <a:t>~4.3GB</a:t>
            </a:r>
            <a:r>
              <a:rPr lang="zh-CN" altLang="en-US" sz="1600">
                <a:solidFill>
                  <a:schemeClr val="bg1"/>
                </a:solidFill>
              </a:rPr>
              <a:t>，而 </a:t>
            </a:r>
            <a:r>
              <a:rPr lang="en-US" altLang="zh-CN" sz="1600">
                <a:solidFill>
                  <a:schemeClr val="bg1"/>
                </a:solidFill>
              </a:rPr>
              <a:t>PhatKV </a:t>
            </a:r>
            <a:r>
              <a:rPr lang="zh-CN" altLang="en-US" sz="1600">
                <a:solidFill>
                  <a:schemeClr val="bg1"/>
                </a:solidFill>
              </a:rPr>
              <a:t>的 </a:t>
            </a:r>
            <a:r>
              <a:rPr lang="en-US" altLang="zh-CN" sz="1600">
                <a:solidFill>
                  <a:schemeClr val="bg1"/>
                </a:solidFill>
              </a:rPr>
              <a:t>f-cache </a:t>
            </a:r>
            <a:r>
              <a:rPr lang="zh-CN" altLang="en-US" sz="1600">
                <a:solidFill>
                  <a:schemeClr val="bg1"/>
                </a:solidFill>
              </a:rPr>
              <a:t>更小）。总体 </a:t>
            </a:r>
            <a:r>
              <a:rPr lang="en-US" altLang="zh-CN" sz="1600">
                <a:solidFill>
                  <a:schemeClr val="bg1"/>
                </a:solidFill>
              </a:rPr>
              <a:t>PhatKV </a:t>
            </a:r>
            <a:r>
              <a:rPr lang="zh-CN" altLang="en-US" sz="1600">
                <a:solidFill>
                  <a:schemeClr val="bg1"/>
                </a:solidFill>
              </a:rPr>
              <a:t>在偏斜（目录局部性）场景优势明显。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文件系统层（</a:t>
            </a:r>
            <a:r>
              <a:rPr lang="en-US" altLang="zh-CN" sz="1600">
                <a:solidFill>
                  <a:schemeClr val="bg1"/>
                </a:solidFill>
              </a:rPr>
              <a:t>Tablefs</a:t>
            </a:r>
            <a:r>
              <a:rPr lang="zh-CN" altLang="en-US" sz="1600">
                <a:solidFill>
                  <a:schemeClr val="bg1"/>
                </a:solidFill>
              </a:rPr>
              <a:t>）测试：把 </a:t>
            </a:r>
            <a:r>
              <a:rPr lang="en-US" altLang="zh-CN" sz="1600">
                <a:solidFill>
                  <a:schemeClr val="bg1"/>
                </a:solidFill>
              </a:rPr>
              <a:t>PhatKV </a:t>
            </a:r>
            <a:r>
              <a:rPr lang="zh-CN" altLang="en-US" sz="1600">
                <a:solidFill>
                  <a:schemeClr val="bg1"/>
                </a:solidFill>
              </a:rPr>
              <a:t>当元数据后，文件系统的 </a:t>
            </a:r>
            <a:r>
              <a:rPr lang="en-US" altLang="zh-CN" sz="1600">
                <a:solidFill>
                  <a:schemeClr val="bg1"/>
                </a:solidFill>
              </a:rPr>
              <a:t>mkdir/create/query/listdir </a:t>
            </a:r>
            <a:r>
              <a:rPr lang="zh-CN" altLang="en-US" sz="1600">
                <a:solidFill>
                  <a:schemeClr val="bg1"/>
                </a:solidFill>
              </a:rPr>
              <a:t>等操作吞吐均显著提高：</a:t>
            </a:r>
            <a:r>
              <a:rPr lang="en-US" altLang="zh-CN" sz="1600">
                <a:solidFill>
                  <a:schemeClr val="bg1"/>
                </a:solidFill>
              </a:rPr>
              <a:t>mkdir/create </a:t>
            </a:r>
            <a:r>
              <a:rPr lang="zh-CN" altLang="en-US" sz="1600">
                <a:solidFill>
                  <a:schemeClr val="bg1"/>
                </a:solidFill>
              </a:rPr>
              <a:t>约比 </a:t>
            </a:r>
            <a:r>
              <a:rPr lang="en-US" altLang="zh-CN" sz="1600">
                <a:solidFill>
                  <a:schemeClr val="bg1"/>
                </a:solidFill>
              </a:rPr>
              <a:t>LevelDB </a:t>
            </a:r>
            <a:r>
              <a:rPr lang="zh-CN" altLang="en-US" sz="1600">
                <a:solidFill>
                  <a:schemeClr val="bg1"/>
                </a:solidFill>
              </a:rPr>
              <a:t>高 </a:t>
            </a:r>
            <a:r>
              <a:rPr lang="en-US" altLang="zh-CN" sz="1600">
                <a:solidFill>
                  <a:schemeClr val="bg1"/>
                </a:solidFill>
              </a:rPr>
              <a:t>3.1×</a:t>
            </a:r>
            <a:r>
              <a:rPr lang="zh-CN" altLang="en-US" sz="1600">
                <a:solidFill>
                  <a:schemeClr val="bg1"/>
                </a:solidFill>
              </a:rPr>
              <a:t>（其他操作也有 </a:t>
            </a:r>
            <a:r>
              <a:rPr lang="en-US" altLang="zh-CN" sz="1600">
                <a:solidFill>
                  <a:schemeClr val="bg1"/>
                </a:solidFill>
              </a:rPr>
              <a:t>1.6×–3.1× </a:t>
            </a:r>
            <a:r>
              <a:rPr lang="zh-CN" altLang="en-US" sz="1600">
                <a:solidFill>
                  <a:schemeClr val="bg1"/>
                </a:solidFill>
              </a:rPr>
              <a:t>的提升区间，详见图 </a:t>
            </a:r>
            <a:r>
              <a:rPr lang="en-US" altLang="zh-CN" sz="1600">
                <a:solidFill>
                  <a:schemeClr val="bg1"/>
                </a:solidFill>
              </a:rPr>
              <a:t>14</a:t>
            </a:r>
            <a:r>
              <a:rPr lang="zh-CN" altLang="en-US" sz="1600">
                <a:solidFill>
                  <a:schemeClr val="bg1"/>
                </a:solidFill>
              </a:rPr>
              <a:t>）。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内存占用：</a:t>
            </a:r>
            <a:r>
              <a:rPr lang="en-US" altLang="zh-CN" sz="1600">
                <a:solidFill>
                  <a:schemeClr val="bg1"/>
                </a:solidFill>
              </a:rPr>
              <a:t>PhatKV </a:t>
            </a:r>
            <a:r>
              <a:rPr lang="zh-CN" altLang="en-US" sz="1600">
                <a:solidFill>
                  <a:schemeClr val="bg1"/>
                </a:solidFill>
              </a:rPr>
              <a:t>的内存比 </a:t>
            </a:r>
            <a:r>
              <a:rPr lang="en-US" altLang="zh-CN" sz="1600">
                <a:solidFill>
                  <a:schemeClr val="bg1"/>
                </a:solidFill>
              </a:rPr>
              <a:t>LevelDB/RocksDB </a:t>
            </a:r>
            <a:r>
              <a:rPr lang="zh-CN" altLang="en-US" sz="1600">
                <a:solidFill>
                  <a:schemeClr val="bg1"/>
                </a:solidFill>
              </a:rPr>
              <a:t>要高（论文指出 </a:t>
            </a:r>
            <a:r>
              <a:rPr lang="en-US" altLang="zh-CN" sz="1600">
                <a:solidFill>
                  <a:schemeClr val="bg1"/>
                </a:solidFill>
              </a:rPr>
              <a:t>PhatKV </a:t>
            </a:r>
            <a:r>
              <a:rPr lang="zh-CN" altLang="en-US" sz="1600">
                <a:solidFill>
                  <a:schemeClr val="bg1"/>
                </a:solidFill>
              </a:rPr>
              <a:t>比 </a:t>
            </a:r>
            <a:r>
              <a:rPr lang="en-US" altLang="zh-CN" sz="1600">
                <a:solidFill>
                  <a:schemeClr val="bg1"/>
                </a:solidFill>
              </a:rPr>
              <a:t>LevelDB</a:t>
            </a:r>
            <a:r>
              <a:rPr lang="zh-CN" altLang="en-US" sz="1600">
                <a:solidFill>
                  <a:schemeClr val="bg1"/>
                </a:solidFill>
              </a:rPr>
              <a:t>、</a:t>
            </a:r>
            <a:r>
              <a:rPr lang="en-US" altLang="zh-CN" sz="1600">
                <a:solidFill>
                  <a:schemeClr val="bg1"/>
                </a:solidFill>
              </a:rPr>
              <a:t>RocksDB </a:t>
            </a:r>
            <a:r>
              <a:rPr lang="zh-CN" altLang="en-US" sz="1600">
                <a:solidFill>
                  <a:schemeClr val="bg1"/>
                </a:solidFill>
              </a:rPr>
              <a:t>大约分别是 </a:t>
            </a:r>
            <a:r>
              <a:rPr lang="en-US" altLang="zh-CN" sz="1600">
                <a:solidFill>
                  <a:schemeClr val="bg1"/>
                </a:solidFill>
              </a:rPr>
              <a:t>2.3× </a:t>
            </a:r>
            <a:r>
              <a:rPr lang="zh-CN" altLang="en-US" sz="1600">
                <a:solidFill>
                  <a:schemeClr val="bg1"/>
                </a:solidFill>
              </a:rPr>
              <a:t>和 </a:t>
            </a:r>
            <a:r>
              <a:rPr lang="en-US" altLang="zh-CN" sz="1600">
                <a:solidFill>
                  <a:schemeClr val="bg1"/>
                </a:solidFill>
              </a:rPr>
              <a:t>4.2×</a:t>
            </a:r>
            <a:r>
              <a:rPr lang="zh-CN" altLang="en-US" sz="1600">
                <a:solidFill>
                  <a:schemeClr val="bg1"/>
                </a:solidFill>
              </a:rPr>
              <a:t>，而 </a:t>
            </a:r>
            <a:r>
              <a:rPr lang="en-US" altLang="zh-CN" sz="1600">
                <a:solidFill>
                  <a:schemeClr val="bg1"/>
                </a:solidFill>
              </a:rPr>
              <a:t>KVell </a:t>
            </a:r>
            <a:r>
              <a:rPr lang="zh-CN" altLang="en-US" sz="1600">
                <a:solidFill>
                  <a:schemeClr val="bg1"/>
                </a:solidFill>
              </a:rPr>
              <a:t>最大）。也就是说 </a:t>
            </a:r>
            <a:r>
              <a:rPr lang="en-US" altLang="zh-CN" sz="1600">
                <a:solidFill>
                  <a:schemeClr val="bg1"/>
                </a:solidFill>
              </a:rPr>
              <a:t>PhatKV </a:t>
            </a:r>
            <a:r>
              <a:rPr lang="zh-CN" altLang="en-US" sz="1600">
                <a:solidFill>
                  <a:schemeClr val="bg1"/>
                </a:solidFill>
              </a:rPr>
              <a:t>在性能与内存之间做了</a:t>
            </a:r>
            <a:r>
              <a:rPr lang="en-US" altLang="zh-CN" sz="1600">
                <a:solidFill>
                  <a:schemeClr val="bg1"/>
                </a:solidFill>
              </a:rPr>
              <a:t>trading</a:t>
            </a:r>
            <a:r>
              <a:rPr lang="zh-CN" altLang="en-US" sz="1600">
                <a:solidFill>
                  <a:schemeClr val="bg1"/>
                </a:solidFill>
              </a:rPr>
              <a:t>：用一个可控的 </a:t>
            </a:r>
            <a:r>
              <a:rPr lang="en-US" altLang="zh-CN" sz="1600">
                <a:solidFill>
                  <a:schemeClr val="bg1"/>
                </a:solidFill>
              </a:rPr>
              <a:t>f-cache</a:t>
            </a:r>
            <a:r>
              <a:rPr lang="zh-CN" altLang="en-US" sz="1600">
                <a:solidFill>
                  <a:schemeClr val="bg1"/>
                </a:solidFill>
              </a:rPr>
              <a:t>（默认 </a:t>
            </a:r>
            <a:r>
              <a:rPr lang="en-US" altLang="zh-CN" sz="1600">
                <a:solidFill>
                  <a:schemeClr val="bg1"/>
                </a:solidFill>
              </a:rPr>
              <a:t>1GB</a:t>
            </a:r>
            <a:r>
              <a:rPr lang="zh-CN" altLang="en-US" sz="1600">
                <a:solidFill>
                  <a:schemeClr val="bg1"/>
                </a:solidFill>
              </a:rPr>
              <a:t>）换更快的查询与更低写放大。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论文给出的主要优点与局限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0845" y="1988820"/>
            <a:ext cx="11369040" cy="4799965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700" b="1">
                <a:solidFill>
                  <a:schemeClr val="bg1"/>
                </a:solidFill>
              </a:rPr>
              <a:t>优点</a:t>
            </a:r>
            <a:endParaRPr lang="zh-CN" altLang="en-US" sz="1700" b="1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00">
                <a:solidFill>
                  <a:schemeClr val="bg1"/>
                </a:solidFill>
              </a:rPr>
              <a:t>针对文件系统元数据定制化，能充分利用目录局部性并显著降低写放大与查询延迟。</a:t>
            </a:r>
            <a:endParaRPr lang="zh-CN" altLang="en-US" sz="17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00">
                <a:solidFill>
                  <a:schemeClr val="bg1"/>
                </a:solidFill>
              </a:rPr>
              <a:t>三阶段聚合比 </a:t>
            </a:r>
            <a:r>
              <a:rPr lang="en-US" altLang="zh-CN" sz="1700">
                <a:solidFill>
                  <a:schemeClr val="bg1"/>
                </a:solidFill>
              </a:rPr>
              <a:t>LSM </a:t>
            </a:r>
            <a:r>
              <a:rPr lang="zh-CN" altLang="en-US" sz="1700">
                <a:solidFill>
                  <a:schemeClr val="bg1"/>
                </a:solidFill>
              </a:rPr>
              <a:t>的 </a:t>
            </a:r>
            <a:r>
              <a:rPr lang="en-US" altLang="zh-CN" sz="1700">
                <a:solidFill>
                  <a:schemeClr val="bg1"/>
                </a:solidFill>
              </a:rPr>
              <a:t>compaction CPU </a:t>
            </a:r>
            <a:r>
              <a:rPr lang="zh-CN" altLang="en-US" sz="1700">
                <a:solidFill>
                  <a:schemeClr val="bg1"/>
                </a:solidFill>
              </a:rPr>
              <a:t>开销小（不做全局排序，</a:t>
            </a:r>
            <a:r>
              <a:rPr lang="en-US" altLang="zh-CN" sz="1700">
                <a:solidFill>
                  <a:schemeClr val="bg1"/>
                </a:solidFill>
              </a:rPr>
              <a:t>deep aggregation </a:t>
            </a:r>
            <a:r>
              <a:rPr lang="zh-CN" altLang="en-US" sz="1700">
                <a:solidFill>
                  <a:schemeClr val="bg1"/>
                </a:solidFill>
              </a:rPr>
              <a:t>只在必要时做 </a:t>
            </a:r>
            <a:r>
              <a:rPr lang="en-US" altLang="zh-CN" sz="1700">
                <a:solidFill>
                  <a:schemeClr val="bg1"/>
                </a:solidFill>
              </a:rPr>
              <a:t>FP </a:t>
            </a:r>
            <a:r>
              <a:rPr lang="zh-CN" altLang="en-US" sz="1700">
                <a:solidFill>
                  <a:schemeClr val="bg1"/>
                </a:solidFill>
              </a:rPr>
              <a:t>检测）。</a:t>
            </a:r>
            <a:endParaRPr lang="zh-CN" altLang="en-US" sz="17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00">
                <a:solidFill>
                  <a:schemeClr val="bg1"/>
                </a:solidFill>
              </a:rPr>
              <a:t>利用 </a:t>
            </a:r>
            <a:r>
              <a:rPr lang="en-US" altLang="zh-CN" sz="1700">
                <a:solidFill>
                  <a:schemeClr val="bg1"/>
                </a:solidFill>
              </a:rPr>
              <a:t>io_uring </a:t>
            </a:r>
            <a:r>
              <a:rPr lang="zh-CN" altLang="en-US" sz="1700">
                <a:solidFill>
                  <a:schemeClr val="bg1"/>
                </a:solidFill>
              </a:rPr>
              <a:t>在现代 </a:t>
            </a:r>
            <a:r>
              <a:rPr lang="en-US" altLang="zh-CN" sz="1700">
                <a:solidFill>
                  <a:schemeClr val="bg1"/>
                </a:solidFill>
              </a:rPr>
              <a:t>SSD </a:t>
            </a:r>
            <a:r>
              <a:rPr lang="zh-CN" altLang="en-US" sz="1700">
                <a:solidFill>
                  <a:schemeClr val="bg1"/>
                </a:solidFill>
              </a:rPr>
              <a:t>上能更好地实现 </a:t>
            </a:r>
            <a:r>
              <a:rPr lang="en-US" altLang="zh-CN" sz="1700">
                <a:solidFill>
                  <a:schemeClr val="bg1"/>
                </a:solidFill>
              </a:rPr>
              <a:t>IO/</a:t>
            </a:r>
            <a:r>
              <a:rPr lang="zh-CN" altLang="en-US" sz="1700">
                <a:solidFill>
                  <a:schemeClr val="bg1"/>
                </a:solidFill>
              </a:rPr>
              <a:t>计算重叠，提升吞吐。</a:t>
            </a:r>
            <a:endParaRPr lang="zh-CN" altLang="en-US" sz="17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700" b="1">
                <a:solidFill>
                  <a:schemeClr val="bg1"/>
                </a:solidFill>
              </a:rPr>
              <a:t>局限 </a:t>
            </a:r>
            <a:r>
              <a:rPr lang="en-US" altLang="zh-CN" sz="1700" b="1">
                <a:solidFill>
                  <a:schemeClr val="bg1"/>
                </a:solidFill>
              </a:rPr>
              <a:t>/ </a:t>
            </a:r>
            <a:r>
              <a:rPr lang="zh-CN" altLang="en-US" sz="1700" b="1">
                <a:solidFill>
                  <a:schemeClr val="bg1"/>
                </a:solidFill>
              </a:rPr>
              <a:t>设计权衡</a:t>
            </a:r>
            <a:endParaRPr lang="zh-CN" altLang="en-US" sz="1700" b="1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00">
                <a:solidFill>
                  <a:schemeClr val="bg1"/>
                </a:solidFill>
              </a:rPr>
              <a:t>内存 </a:t>
            </a:r>
            <a:r>
              <a:rPr lang="en-US" altLang="zh-CN" sz="1700">
                <a:solidFill>
                  <a:schemeClr val="bg1"/>
                </a:solidFill>
              </a:rPr>
              <a:t>vs IO</a:t>
            </a:r>
            <a:r>
              <a:rPr lang="zh-CN" altLang="en-US" sz="1700">
                <a:solidFill>
                  <a:schemeClr val="bg1"/>
                </a:solidFill>
              </a:rPr>
              <a:t>：需要 </a:t>
            </a:r>
            <a:r>
              <a:rPr lang="en-US" altLang="zh-CN" sz="1700">
                <a:solidFill>
                  <a:schemeClr val="bg1"/>
                </a:solidFill>
              </a:rPr>
              <a:t>f-cache</a:t>
            </a:r>
            <a:r>
              <a:rPr lang="zh-CN" altLang="en-US" sz="1700">
                <a:solidFill>
                  <a:schemeClr val="bg1"/>
                </a:solidFill>
              </a:rPr>
              <a:t>（默认 </a:t>
            </a:r>
            <a:r>
              <a:rPr lang="en-US" altLang="zh-CN" sz="1700">
                <a:solidFill>
                  <a:schemeClr val="bg1"/>
                </a:solidFill>
              </a:rPr>
              <a:t>1GB</a:t>
            </a:r>
            <a:r>
              <a:rPr lang="zh-CN" altLang="en-US" sz="1700">
                <a:solidFill>
                  <a:schemeClr val="bg1"/>
                </a:solidFill>
              </a:rPr>
              <a:t>）以换取高命中率；在完全随机（无局部性）场景下，</a:t>
            </a:r>
            <a:r>
              <a:rPr lang="en-US" altLang="zh-CN" sz="1700">
                <a:solidFill>
                  <a:schemeClr val="bg1"/>
                </a:solidFill>
              </a:rPr>
              <a:t>f-cache </a:t>
            </a:r>
            <a:r>
              <a:rPr lang="zh-CN" altLang="en-US" sz="1700">
                <a:solidFill>
                  <a:schemeClr val="bg1"/>
                </a:solidFill>
              </a:rPr>
              <a:t>的加载</a:t>
            </a:r>
            <a:r>
              <a:rPr lang="en-US" altLang="zh-CN" sz="1700">
                <a:solidFill>
                  <a:schemeClr val="bg1"/>
                </a:solidFill>
              </a:rPr>
              <a:t>/</a:t>
            </a:r>
            <a:r>
              <a:rPr lang="zh-CN" altLang="en-US" sz="1700">
                <a:solidFill>
                  <a:schemeClr val="bg1"/>
                </a:solidFill>
              </a:rPr>
              <a:t>回收会带来开销，性能提升不明显。</a:t>
            </a:r>
            <a:endParaRPr lang="zh-CN" altLang="en-US" sz="17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00">
                <a:solidFill>
                  <a:schemeClr val="bg1"/>
                </a:solidFill>
              </a:rPr>
              <a:t>恢复时间：依赖 </a:t>
            </a:r>
            <a:r>
              <a:rPr lang="en-US" altLang="zh-CN" sz="1700">
                <a:solidFill>
                  <a:schemeClr val="bg1"/>
                </a:solidFill>
              </a:rPr>
              <a:t>Consistency Log</a:t>
            </a:r>
            <a:r>
              <a:rPr lang="zh-CN" altLang="en-US" sz="1700">
                <a:solidFill>
                  <a:schemeClr val="bg1"/>
                </a:solidFill>
              </a:rPr>
              <a:t>，日志过长会延长重启恢复时间（需要在刷新策略上做权衡）。</a:t>
            </a:r>
            <a:endParaRPr lang="zh-CN" altLang="en-US" sz="17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>
                <a:solidFill>
                  <a:schemeClr val="bg1"/>
                </a:solidFill>
              </a:rPr>
              <a:t>Deep aggregation </a:t>
            </a:r>
            <a:r>
              <a:rPr lang="zh-CN" altLang="en-US" sz="1700">
                <a:solidFill>
                  <a:schemeClr val="bg1"/>
                </a:solidFill>
              </a:rPr>
              <a:t>延迟清除过期数据：因为不是实时排序清理，短期内可能存在额外无效数据空间占用，需触发 </a:t>
            </a:r>
            <a:r>
              <a:rPr lang="en-US" altLang="zh-CN" sz="1700">
                <a:solidFill>
                  <a:schemeClr val="bg1"/>
                </a:solidFill>
              </a:rPr>
              <a:t>deep aggregation </a:t>
            </a:r>
            <a:r>
              <a:rPr lang="zh-CN" altLang="en-US" sz="1700">
                <a:solidFill>
                  <a:schemeClr val="bg1"/>
                </a:solidFill>
              </a:rPr>
              <a:t>才会回收。</a:t>
            </a:r>
            <a:endParaRPr lang="zh-CN" altLang="en-US" sz="1700">
              <a:solidFill>
                <a:schemeClr val="bg1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700">
                <a:solidFill>
                  <a:schemeClr val="bg1"/>
                </a:solidFill>
              </a:rPr>
              <a:t>设备适应性：设计面向快的块设备（</a:t>
            </a:r>
            <a:r>
              <a:rPr lang="en-US" altLang="zh-CN" sz="1700">
                <a:solidFill>
                  <a:schemeClr val="bg1"/>
                </a:solidFill>
              </a:rPr>
              <a:t>SSD/Optane</a:t>
            </a:r>
            <a:r>
              <a:rPr lang="zh-CN" altLang="en-US" sz="1700">
                <a:solidFill>
                  <a:schemeClr val="bg1"/>
                </a:solidFill>
              </a:rPr>
              <a:t>）。对 </a:t>
            </a:r>
            <a:r>
              <a:rPr lang="en-US" altLang="zh-CN" sz="1700">
                <a:solidFill>
                  <a:schemeClr val="bg1"/>
                </a:solidFill>
              </a:rPr>
              <a:t>HDD </a:t>
            </a:r>
            <a:r>
              <a:rPr lang="zh-CN" altLang="en-US" sz="1700">
                <a:solidFill>
                  <a:schemeClr val="bg1"/>
                </a:solidFill>
              </a:rPr>
              <a:t>式降低随机读写的收益不同；对 </a:t>
            </a:r>
            <a:r>
              <a:rPr lang="en-US" altLang="zh-CN" sz="1700">
                <a:solidFill>
                  <a:schemeClr val="bg1"/>
                </a:solidFill>
              </a:rPr>
              <a:t>NVM</a:t>
            </a:r>
            <a:r>
              <a:rPr lang="zh-CN" altLang="en-US" sz="1700">
                <a:solidFill>
                  <a:schemeClr val="bg1"/>
                </a:solidFill>
              </a:rPr>
              <a:t>（</a:t>
            </a:r>
            <a:r>
              <a:rPr lang="en-US" altLang="zh-CN" sz="1700">
                <a:solidFill>
                  <a:schemeClr val="bg1"/>
                </a:solidFill>
              </a:rPr>
              <a:t>byte-addressable</a:t>
            </a:r>
            <a:r>
              <a:rPr lang="zh-CN" altLang="en-US" sz="1700">
                <a:solidFill>
                  <a:schemeClr val="bg1"/>
                </a:solidFill>
              </a:rPr>
              <a:t>）有不同优化空间。</a:t>
            </a:r>
            <a:endParaRPr lang="zh-CN" altLang="en-US" sz="170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3 拷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现有存储方案对比分析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altLang="zh-CN" dirty="0"/>
              <a:t>03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 flipV="1">
            <a:off x="5664200" y="3241675"/>
            <a:ext cx="707390" cy="762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现有存储方案对比分析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  <a:p>
            <a:pPr>
              <a:lnSpc>
                <a:spcPts val="2600"/>
              </a:lnSpc>
            </a:pP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对比"/>
          <p:cNvPicPr>
            <a:picLocks noChangeAspect="1"/>
          </p:cNvPicPr>
          <p:nvPr/>
        </p:nvPicPr>
        <p:blipFill>
          <a:blip r:embed="rId2"/>
          <a:srcRect b="6296"/>
          <a:stretch>
            <a:fillRect/>
          </a:stretch>
        </p:blipFill>
        <p:spPr>
          <a:xfrm>
            <a:off x="5764530" y="215265"/>
            <a:ext cx="5892800" cy="6426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3 拷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下一步工作安排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altLang="zh-CN" dirty="0"/>
              <a:t>04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 flipV="1">
            <a:off x="5664200" y="3241675"/>
            <a:ext cx="707390" cy="762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795" y="1033145"/>
            <a:ext cx="1096518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下一步工作安排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465" y="2579370"/>
            <a:ext cx="103809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200000"/>
              </a:lnSpc>
            </a:pPr>
            <a:r>
              <a:rPr lang="en-US" altLang="zh-CN" sz="2400">
                <a:solidFill>
                  <a:schemeClr val="bg1"/>
                </a:solidFill>
              </a:rPr>
              <a:t>1</a:t>
            </a:r>
            <a:r>
              <a:rPr lang="zh-CN" altLang="en-US" sz="2400">
                <a:solidFill>
                  <a:schemeClr val="bg1"/>
                </a:solidFill>
              </a:rPr>
              <a:t>、进一步阅读相关</a:t>
            </a:r>
            <a:r>
              <a:rPr lang="zh-CN" altLang="en-US" sz="2400">
                <a:solidFill>
                  <a:schemeClr val="bg1"/>
                </a:solidFill>
              </a:rPr>
              <a:t>文献</a:t>
            </a:r>
            <a:endParaRPr lang="zh-CN" altLang="en-US" sz="2400">
              <a:solidFill>
                <a:schemeClr val="bg1"/>
              </a:solidFill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400">
                <a:solidFill>
                  <a:schemeClr val="bg1"/>
                </a:solidFill>
              </a:rPr>
              <a:t>2</a:t>
            </a:r>
            <a:r>
              <a:rPr lang="zh-CN" altLang="en-US" sz="2400">
                <a:solidFill>
                  <a:schemeClr val="bg1"/>
                </a:solidFill>
              </a:rPr>
              <a:t>、</a:t>
            </a:r>
            <a:r>
              <a:rPr lang="zh-CN" altLang="en-US" sz="2400">
                <a:solidFill>
                  <a:schemeClr val="bg1"/>
                </a:solidFill>
              </a:rPr>
              <a:t>基于</a:t>
            </a:r>
            <a:r>
              <a:rPr lang="en-US" altLang="zh-CN" sz="2400">
                <a:solidFill>
                  <a:schemeClr val="bg1"/>
                </a:solidFill>
              </a:rPr>
              <a:t>“</a:t>
            </a:r>
            <a:r>
              <a:rPr lang="zh-CN" altLang="en-US" sz="2400">
                <a:solidFill>
                  <a:schemeClr val="bg1"/>
                </a:solidFill>
              </a:rPr>
              <a:t>基于动态块链结构的目录树存储方案</a:t>
            </a:r>
            <a:r>
              <a:rPr lang="en-US" altLang="zh-CN" sz="2400">
                <a:solidFill>
                  <a:schemeClr val="bg1"/>
                </a:solidFill>
              </a:rPr>
              <a:t>”</a:t>
            </a:r>
            <a:r>
              <a:rPr lang="zh-CN" altLang="en-US" sz="2400">
                <a:solidFill>
                  <a:schemeClr val="bg1"/>
                </a:solidFill>
              </a:rPr>
              <a:t>基本思想，完善相关代码；</a:t>
            </a:r>
            <a:endParaRPr lang="zh-CN" altLang="en-US" sz="2400">
              <a:solidFill>
                <a:schemeClr val="bg1"/>
              </a:solidFill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sz="2400">
                <a:solidFill>
                  <a:schemeClr val="bg1"/>
                </a:solidFill>
              </a:rPr>
              <a:t>3</a:t>
            </a:r>
            <a:r>
              <a:rPr lang="zh-CN" altLang="en-US" sz="2400">
                <a:solidFill>
                  <a:schemeClr val="bg1"/>
                </a:solidFill>
              </a:rPr>
              <a:t>、确定下一步工作安排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" y="3397402"/>
            <a:ext cx="12188825" cy="116809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spcCol="0" rtlCol="0" anchor="ctr"/>
          <a:p>
            <a:pPr algn="ctr"/>
            <a:endParaRPr lang="zh-CN" altLang="en-US" sz="2485"/>
          </a:p>
        </p:txBody>
      </p:sp>
      <p:pic>
        <p:nvPicPr>
          <p:cNvPr id="12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" y="2899433"/>
            <a:ext cx="12188825" cy="49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:\稻壳儿\5\miracomunicazione\shadow3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65498"/>
            <a:ext cx="12188825" cy="49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"/>
          <p:cNvSpPr txBox="1"/>
          <p:nvPr/>
        </p:nvSpPr>
        <p:spPr>
          <a:xfrm>
            <a:off x="3619037" y="3468622"/>
            <a:ext cx="5401310" cy="993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865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请老师</a:t>
            </a:r>
            <a:r>
              <a:rPr lang="zh-CN" altLang="en-US" sz="5865" b="1" dirty="0">
                <a:solidFill>
                  <a:srgbClr val="0A4776"/>
                </a:solidFill>
                <a:latin typeface="微软雅黑" panose="020B0503020204020204" charset="-122"/>
                <a:ea typeface="微软雅黑" panose="020B0503020204020204" charset="-122"/>
              </a:rPr>
              <a:t>批评指正</a:t>
            </a:r>
            <a:endParaRPr lang="zh-CN" altLang="en-US" sz="5865" b="1" dirty="0">
              <a:solidFill>
                <a:srgbClr val="0A477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微信图片_202403151116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284095"/>
            <a:ext cx="11975465" cy="12007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557847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基于动态块链的存储方案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465" y="2066290"/>
            <a:ext cx="1091565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本专利提出了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⼀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种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基于动态块链结构目录树存储引擎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方案，专门为文件系统元数据管理场景设计。该方案摒弃了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 LSM-Tree 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的全局有序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Compaction 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机制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，实现了高性能的元数据存储管理。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该方案与现有的基于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LSM-Tree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的方案相比，主要创新点体现在以下几个方面：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lvl="1" indent="0" algn="just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消除冗余排序，降低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Compaction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开销。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lvl="1" indent="0" algn="just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内存索引提升点查性能。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lvl="1" indent="0" algn="just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优化的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readdir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流程，提升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readdir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性能的同时不牺牲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⼀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致性。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557847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基于动态块链的存储方案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465" y="2066290"/>
            <a:ext cx="1091565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本专利提出了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⼀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种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基于动态块链结构目录树存储引擎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方案，专门为文件系统元数据管理场景设计。该方案摒弃了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 LSM-Tree 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的全局有序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Compaction 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机制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，实现了高性能的元数据存储管理。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该方案与现有的基于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LSM-Tree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的方案相比，主要创新点体现在以下几个方面：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lvl="1" indent="0" algn="just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消除冗余排序，降低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Compaction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开销。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lvl="1" indent="0" algn="just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内存索引提升点查性能。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lvl="1" indent="0" algn="just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-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优化的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readdir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流程，提升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 readdir 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性能的同时不牺牲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⼀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致性。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557847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基于动态块链的存储方案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pic>
        <p:nvPicPr>
          <p:cNvPr id="12" name="图片 11" descr="动态块链存储结构.drawi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810" y="2157095"/>
            <a:ext cx="5850255" cy="40646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2895" y="1985645"/>
            <a:ext cx="5674360" cy="4625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ts val="2080"/>
              </a:lnSpc>
              <a:buNone/>
            </a:pPr>
            <a:r>
              <a:rPr lang="en-US" altLang="zh-CN" sz="1400" b="1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1400" b="1">
                <a:solidFill>
                  <a:schemeClr val="bg1"/>
                </a:solidFill>
                <a:sym typeface="+mn-ea"/>
              </a:rPr>
              <a:t>、两级哈希索引</a:t>
            </a:r>
            <a:endParaRPr lang="zh-CN" altLang="en-US" sz="1400" b="1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一级哈希（内存）：目录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ID →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目录控制块（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DirEntry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）。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 algn="just" fontAlgn="auto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二级哈希（内存）：在该目录下，用 文件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子目录名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→ FileLocation(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物理位置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。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ts val="2080"/>
              </a:lnSpc>
              <a:buNone/>
            </a:pPr>
            <a:r>
              <a:rPr lang="en-US" altLang="zh-CN" sz="1400" b="1">
                <a:solidFill>
                  <a:schemeClr val="bg1"/>
                </a:solidFill>
                <a:sym typeface="+mn-ea"/>
              </a:rPr>
              <a:t>2. </a:t>
            </a:r>
            <a:r>
              <a:rPr lang="zh-CN" altLang="en-US" sz="1400" b="1">
                <a:solidFill>
                  <a:schemeClr val="bg1"/>
                </a:solidFill>
                <a:sym typeface="+mn-ea"/>
              </a:rPr>
              <a:t>动态</a:t>
            </a:r>
            <a:r>
              <a:rPr lang="en-US" altLang="zh-CN" sz="1400" b="1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 sz="1400" b="1">
                <a:solidFill>
                  <a:schemeClr val="bg1"/>
                </a:solidFill>
                <a:sym typeface="+mn-ea"/>
              </a:rPr>
              <a:t>块链</a:t>
            </a:r>
            <a:r>
              <a:rPr lang="en-US" altLang="zh-CN" sz="1400" b="1">
                <a:solidFill>
                  <a:schemeClr val="bg1"/>
                </a:solidFill>
                <a:sym typeface="+mn-ea"/>
              </a:rPr>
              <a:t>”</a:t>
            </a:r>
            <a:endParaRPr lang="en-US" altLang="zh-CN" sz="1400" b="1">
              <a:solidFill>
                <a:schemeClr val="bg1"/>
              </a:solidFill>
              <a:sym typeface="+mn-ea"/>
            </a:endParaRPr>
          </a:p>
          <a:p>
            <a:pPr marL="285750" indent="-285750" algn="just" fontAlgn="auto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每个目录对应一条按插入</a:t>
            </a:r>
            <a:r>
              <a:rPr lang="zh-CN" altLang="en-US" sz="1400" b="1">
                <a:solidFill>
                  <a:schemeClr val="bg1"/>
                </a:solidFill>
                <a:sym typeface="+mn-ea"/>
              </a:rPr>
              <a:t>顺序生长的块链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（单向链表）：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ChunkNode -&gt; ChunkNode -&gt; …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。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marL="285750" indent="-285750" algn="just" fontAlgn="auto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同一条链上可以</a:t>
            </a:r>
            <a:r>
              <a:rPr lang="zh-CN" altLang="en-US" sz="1400" b="1">
                <a:solidFill>
                  <a:schemeClr val="bg1"/>
                </a:solidFill>
                <a:sym typeface="+mn-ea"/>
              </a:rPr>
              <a:t>混合不同大小的块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（比如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8KB </a:t>
            </a:r>
            <a:r>
              <a:rPr lang="en-US" altLang="en-US" sz="1400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16KB </a:t>
            </a:r>
            <a:r>
              <a:rPr lang="en-US" altLang="en-US" sz="1400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64KB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），链尾不足时可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升级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”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更大块接在末尾，做到既能小目录不浪费、大目录能扩展。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marL="0" indent="0" algn="just" fontAlgn="auto">
              <a:lnSpc>
                <a:spcPts val="2080"/>
              </a:lnSpc>
              <a:buNone/>
            </a:pPr>
            <a:r>
              <a:rPr lang="en-US" altLang="zh-CN" sz="1400" b="1">
                <a:solidFill>
                  <a:schemeClr val="bg1"/>
                </a:solidFill>
                <a:sym typeface="+mn-ea"/>
              </a:rPr>
              <a:t>3</a:t>
            </a:r>
            <a:r>
              <a:rPr lang="zh-CN" altLang="en-US" sz="1400" b="1">
                <a:solidFill>
                  <a:schemeClr val="bg1"/>
                </a:solidFill>
                <a:sym typeface="+mn-ea"/>
              </a:rPr>
              <a:t>、块池与记录定长</a:t>
            </a:r>
            <a:endParaRPr lang="zh-CN" altLang="en-US" sz="1400" b="1">
              <a:solidFill>
                <a:schemeClr val="bg1"/>
              </a:solidFill>
            </a:endParaRPr>
          </a:p>
          <a:p>
            <a:pPr marL="285750" lvl="1" indent="-285750" algn="just" fontAlgn="auto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块池在磁盘上按块大小分文件，比如：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block_8k.bin / block_16k.bin / …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，里面是同类型的“物理块”。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lvl="1" indent="-285750" algn="just" fontAlgn="auto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记录定长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256B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：所有元数据记录都是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256B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固定长度，这样一个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8KB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块能装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32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条记录、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16KB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块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64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条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……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  <a:p>
            <a:pPr marL="0" indent="0" algn="just" fontAlgn="auto">
              <a:lnSpc>
                <a:spcPts val="2080"/>
              </a:lnSpc>
              <a:buNone/>
            </a:pPr>
            <a:r>
              <a:rPr lang="en-US" altLang="zh-CN" sz="1400" b="1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1400" b="1">
                <a:solidFill>
                  <a:schemeClr val="bg1"/>
                </a:solidFill>
                <a:sym typeface="+mn-ea"/>
              </a:rPr>
              <a:t>、记录里自带时间戳</a:t>
            </a:r>
            <a:endParaRPr lang="zh-CN" altLang="en-US" sz="1400" b="1">
              <a:solidFill>
                <a:schemeClr val="bg1"/>
              </a:solidFill>
            </a:endParaRPr>
          </a:p>
          <a:p>
            <a:pPr marL="285750" lvl="1" indent="-285750" algn="just" fontAlgn="auto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每条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256B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记录尾部固定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8B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存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record_ts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（最新修改时间戳）。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557847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基于动态块链的存储方案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465" y="2066290"/>
            <a:ext cx="448310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、两级哈希索引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一级哈希（内存）：目录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ID →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目录控制块（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DirEntry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）。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二级哈希（内存）：在该目录下，用 文件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子目录名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→ FileLocation(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物理位置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pPr indent="0" algn="just" fontAlgn="auto">
              <a:lnSpc>
                <a:spcPct val="150000"/>
              </a:lnSpc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作用：点查时，先通过目录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ID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命中该目录的二级表，再用文件名直接拿到“物理位置指针”，然后一次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IO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直达记录。整个过程是两次内存操作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+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一次磁盘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IO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99785" y="2066290"/>
            <a:ext cx="571563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2. 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动态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块链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”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每个目录对应一条按插入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顺序生长的块链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（单向链表）：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ChunkNode -&gt; ChunkNode -&gt; …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同一条链上可以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混合不同大小的块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（比如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8KB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16KB </a:t>
            </a:r>
            <a:r>
              <a:rPr lang="en-US" altLang="en-US">
                <a:solidFill>
                  <a:schemeClr val="bg1"/>
                </a:solidFill>
                <a:sym typeface="+mn-ea"/>
              </a:rPr>
              <a:t>→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64KB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），链尾不足时可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升级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更大块接在末尾，做到既能小目录不浪费、大目录能扩展。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ChunkNode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里最重要的字段是：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chunk_id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（物理块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ID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）、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current_type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8K/16K…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）、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remaining_offset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（尾部可用偏移）、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next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（指向下一个块）。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 拷贝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  <a:effectLst/>
        </p:spPr>
      </p:pic>
      <p:sp>
        <p:nvSpPr>
          <p:cNvPr id="7" name="矩形 6"/>
          <p:cNvSpPr/>
          <p:nvPr/>
        </p:nvSpPr>
        <p:spPr>
          <a:xfrm>
            <a:off x="12700" y="-635"/>
            <a:ext cx="12179300" cy="6858635"/>
          </a:xfrm>
          <a:prstGeom prst="rect">
            <a:avLst/>
          </a:prstGeom>
          <a:gradFill>
            <a:gsLst>
              <a:gs pos="46000">
                <a:srgbClr val="2860AB">
                  <a:alpha val="69000"/>
                </a:srgbClr>
              </a:gs>
              <a:gs pos="100000">
                <a:srgbClr val="004588">
                  <a:alpha val="38000"/>
                </a:srgbClr>
              </a:gs>
              <a:gs pos="0">
                <a:schemeClr val="accent1">
                  <a:alpha val="19000"/>
                </a:schemeClr>
              </a:gs>
              <a:gs pos="100000">
                <a:schemeClr val="accent1">
                  <a:lumMod val="96000"/>
                  <a:lumOff val="4000"/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335" y="1907540"/>
            <a:ext cx="12178030" cy="4836795"/>
          </a:xfrm>
          <a:prstGeom prst="rect">
            <a:avLst/>
          </a:prstGeom>
          <a:solidFill>
            <a:schemeClr val="accent1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 flipV="1">
            <a:off x="585470" y="1146810"/>
            <a:ext cx="516890" cy="88900"/>
          </a:xfrm>
          <a:prstGeom prst="rect">
            <a:avLst/>
          </a:prstGeom>
          <a:solidFill>
            <a:srgbClr val="FFC000"/>
          </a:solidFill>
          <a:ln w="28575" cmpd="sng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795" y="1033145"/>
            <a:ext cx="557847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基于动态块链的存储方案</a:t>
            </a:r>
            <a:endParaRPr kumimoji="1" lang="zh-CN" altLang="en-US" sz="32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9465" y="2150745"/>
            <a:ext cx="4982210" cy="43268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fontAlgn="auto">
              <a:lnSpc>
                <a:spcPct val="170000"/>
              </a:lnSpc>
              <a:buNone/>
            </a:pPr>
            <a:r>
              <a:rPr lang="en-US" altLang="zh-CN" b="1">
                <a:solidFill>
                  <a:schemeClr val="bg1"/>
                </a:solidFill>
              </a:rPr>
              <a:t>3</a:t>
            </a:r>
            <a:r>
              <a:rPr lang="zh-CN" altLang="en-US" b="1">
                <a:solidFill>
                  <a:schemeClr val="bg1"/>
                </a:solidFill>
              </a:rPr>
              <a:t>、块池与记录定长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lvl="1" indent="-285750" fontAlgn="auto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块池在磁盘上按块大小分文件，比如：</a:t>
            </a:r>
            <a:r>
              <a:rPr lang="en-US" altLang="zh-CN">
                <a:solidFill>
                  <a:schemeClr val="bg1"/>
                </a:solidFill>
              </a:rPr>
              <a:t>block_8k.bin / block_16k.bin / …</a:t>
            </a:r>
            <a:r>
              <a:rPr lang="zh-CN" altLang="en-US">
                <a:solidFill>
                  <a:schemeClr val="bg1"/>
                </a:solidFill>
              </a:rPr>
              <a:t>，里面是同类型的“物理块”。</a:t>
            </a:r>
            <a:endParaRPr lang="zh-CN" altLang="en-US">
              <a:solidFill>
                <a:schemeClr val="bg1"/>
              </a:solidFill>
            </a:endParaRPr>
          </a:p>
          <a:p>
            <a:pPr marL="285750" lvl="1" indent="-285750" fontAlgn="auto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记录定长 </a:t>
            </a:r>
            <a:r>
              <a:rPr lang="en-US" altLang="zh-CN">
                <a:solidFill>
                  <a:schemeClr val="bg1"/>
                </a:solidFill>
              </a:rPr>
              <a:t>256B</a:t>
            </a:r>
            <a:r>
              <a:rPr lang="zh-CN" altLang="en-US">
                <a:solidFill>
                  <a:schemeClr val="bg1"/>
                </a:solidFill>
              </a:rPr>
              <a:t>：所有元数据记录都是 </a:t>
            </a:r>
            <a:r>
              <a:rPr lang="en-US" altLang="zh-CN">
                <a:solidFill>
                  <a:schemeClr val="bg1"/>
                </a:solidFill>
              </a:rPr>
              <a:t>256B </a:t>
            </a:r>
            <a:r>
              <a:rPr lang="zh-CN" altLang="en-US">
                <a:solidFill>
                  <a:schemeClr val="bg1"/>
                </a:solidFill>
              </a:rPr>
              <a:t>固定长度，这样一个 </a:t>
            </a:r>
            <a:r>
              <a:rPr lang="en-US" altLang="zh-CN">
                <a:solidFill>
                  <a:schemeClr val="bg1"/>
                </a:solidFill>
              </a:rPr>
              <a:t>8KB </a:t>
            </a:r>
            <a:r>
              <a:rPr lang="zh-CN" altLang="en-US">
                <a:solidFill>
                  <a:schemeClr val="bg1"/>
                </a:solidFill>
              </a:rPr>
              <a:t>块能装 </a:t>
            </a:r>
            <a:r>
              <a:rPr lang="en-US" altLang="zh-CN">
                <a:solidFill>
                  <a:schemeClr val="bg1"/>
                </a:solidFill>
              </a:rPr>
              <a:t>32 </a:t>
            </a:r>
            <a:r>
              <a:rPr lang="zh-CN" altLang="en-US">
                <a:solidFill>
                  <a:schemeClr val="bg1"/>
                </a:solidFill>
              </a:rPr>
              <a:t>条记录、</a:t>
            </a:r>
            <a:r>
              <a:rPr lang="en-US" altLang="zh-CN">
                <a:solidFill>
                  <a:schemeClr val="bg1"/>
                </a:solidFill>
              </a:rPr>
              <a:t>16KB </a:t>
            </a:r>
            <a:r>
              <a:rPr lang="zh-CN" altLang="en-US">
                <a:solidFill>
                  <a:schemeClr val="bg1"/>
                </a:solidFill>
              </a:rPr>
              <a:t>块 </a:t>
            </a:r>
            <a:r>
              <a:rPr lang="en-US" altLang="zh-CN">
                <a:solidFill>
                  <a:schemeClr val="bg1"/>
                </a:solidFill>
              </a:rPr>
              <a:t>64 </a:t>
            </a:r>
            <a:r>
              <a:rPr lang="zh-CN" altLang="en-US">
                <a:solidFill>
                  <a:schemeClr val="bg1"/>
                </a:solidFill>
              </a:rPr>
              <a:t>条</a:t>
            </a:r>
            <a:r>
              <a:rPr lang="en-US" altLang="zh-CN">
                <a:solidFill>
                  <a:schemeClr val="bg1"/>
                </a:solidFill>
              </a:rPr>
              <a:t>……</a:t>
            </a:r>
            <a:endParaRPr lang="en-US" altLang="zh-CN">
              <a:solidFill>
                <a:schemeClr val="bg1"/>
              </a:solidFill>
            </a:endParaRPr>
          </a:p>
          <a:p>
            <a:pPr marL="285750" lvl="1" indent="-285750" fontAlgn="auto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容量估算表：块里是一个个 </a:t>
            </a:r>
            <a:r>
              <a:rPr lang="en-US" altLang="zh-CN">
                <a:solidFill>
                  <a:schemeClr val="bg1"/>
                </a:solidFill>
              </a:rPr>
              <a:t>256B </a:t>
            </a:r>
            <a:r>
              <a:rPr lang="zh-CN" altLang="en-US">
                <a:solidFill>
                  <a:schemeClr val="bg1"/>
                </a:solidFill>
              </a:rPr>
              <a:t>槽位，按槽位号即可 </a:t>
            </a:r>
            <a:r>
              <a:rPr lang="en-US" altLang="zh-CN">
                <a:solidFill>
                  <a:schemeClr val="bg1"/>
                </a:solidFill>
              </a:rPr>
              <a:t>O(1) </a:t>
            </a:r>
            <a:r>
              <a:rPr lang="zh-CN" altLang="en-US">
                <a:solidFill>
                  <a:schemeClr val="bg1"/>
                </a:solidFill>
              </a:rPr>
              <a:t>定位。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7190" y="2150745"/>
            <a:ext cx="4699635" cy="33858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fontAlgn="auto">
              <a:lnSpc>
                <a:spcPct val="170000"/>
              </a:lnSpc>
              <a:buNone/>
            </a:pPr>
            <a:r>
              <a:rPr lang="en-US" altLang="zh-CN" b="1">
                <a:solidFill>
                  <a:schemeClr val="bg1"/>
                </a:solidFill>
              </a:rPr>
              <a:t>4</a:t>
            </a:r>
            <a:r>
              <a:rPr lang="zh-CN" altLang="en-US" b="1">
                <a:solidFill>
                  <a:schemeClr val="bg1"/>
                </a:solidFill>
              </a:rPr>
              <a:t>、记录里自带时间戳</a:t>
            </a:r>
            <a:endParaRPr lang="zh-CN" altLang="en-US" b="1">
              <a:solidFill>
                <a:schemeClr val="bg1"/>
              </a:solidFill>
            </a:endParaRPr>
          </a:p>
          <a:p>
            <a:pPr marL="285750" lvl="1" indent="-285750" fontAlgn="auto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每条 </a:t>
            </a:r>
            <a:r>
              <a:rPr lang="en-US" altLang="zh-CN">
                <a:solidFill>
                  <a:schemeClr val="bg1"/>
                </a:solidFill>
              </a:rPr>
              <a:t>256B </a:t>
            </a:r>
            <a:r>
              <a:rPr lang="zh-CN" altLang="en-US">
                <a:solidFill>
                  <a:schemeClr val="bg1"/>
                </a:solidFill>
              </a:rPr>
              <a:t>记录尾部固定 </a:t>
            </a:r>
            <a:r>
              <a:rPr lang="en-US" altLang="zh-CN">
                <a:solidFill>
                  <a:schemeClr val="bg1"/>
                </a:solidFill>
              </a:rPr>
              <a:t>8B</a:t>
            </a:r>
            <a:r>
              <a:rPr lang="zh-CN" altLang="en-US">
                <a:solidFill>
                  <a:schemeClr val="bg1"/>
                </a:solidFill>
              </a:rPr>
              <a:t>存 </a:t>
            </a:r>
            <a:r>
              <a:rPr lang="en-US" altLang="zh-CN">
                <a:solidFill>
                  <a:schemeClr val="bg1"/>
                </a:solidFill>
              </a:rPr>
              <a:t>record_ts</a:t>
            </a:r>
            <a:r>
              <a:rPr lang="zh-CN" altLang="en-US">
                <a:solidFill>
                  <a:schemeClr val="bg1"/>
                </a:solidFill>
              </a:rPr>
              <a:t>（最新修改时间戳）。</a:t>
            </a:r>
            <a:endParaRPr lang="zh-CN" altLang="en-US">
              <a:solidFill>
                <a:schemeClr val="bg1"/>
              </a:solidFill>
            </a:endParaRPr>
          </a:p>
          <a:p>
            <a:pPr marL="0" lvl="1" indent="0" fontAlgn="auto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</a:rPr>
              <a:t>这是为了解决 </a:t>
            </a:r>
            <a:r>
              <a:rPr lang="en-US" altLang="zh-CN">
                <a:solidFill>
                  <a:schemeClr val="bg1"/>
                </a:solidFill>
              </a:rPr>
              <a:t>readdir </a:t>
            </a:r>
            <a:r>
              <a:rPr lang="zh-CN" altLang="en-US">
                <a:solidFill>
                  <a:schemeClr val="bg1"/>
                </a:solidFill>
              </a:rPr>
              <a:t>在“边删边补洞”时的不重不漏。遍历开始会取一个单调递增的 </a:t>
            </a:r>
            <a:r>
              <a:rPr lang="en-US" altLang="zh-CN">
                <a:solidFill>
                  <a:schemeClr val="bg1"/>
                </a:solidFill>
              </a:rPr>
              <a:t>global_ts</a:t>
            </a:r>
            <a:r>
              <a:rPr lang="zh-CN" altLang="en-US">
                <a:solidFill>
                  <a:schemeClr val="bg1"/>
                </a:solidFill>
              </a:rPr>
              <a:t>，只返回 </a:t>
            </a:r>
            <a:r>
              <a:rPr lang="en-US" altLang="zh-CN">
                <a:solidFill>
                  <a:schemeClr val="bg1"/>
                </a:solidFill>
              </a:rPr>
              <a:t>record_ts ≤ global_ts </a:t>
            </a:r>
            <a:r>
              <a:rPr lang="zh-CN" altLang="en-US">
                <a:solidFill>
                  <a:schemeClr val="bg1"/>
                </a:solidFill>
              </a:rPr>
              <a:t>的记录。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88_7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2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488_7*e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127.xml><?xml version="1.0" encoding="utf-8"?>
<p:tagLst xmlns:p="http://schemas.openxmlformats.org/presentationml/2006/main">
  <p:tag name="KSO_WM_SLIDE_ID" val="custom2023348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88"/>
  <p:tag name="KSO_WM_SLIDE_TYPE" val="sectionTitle"/>
  <p:tag name="KSO_WM_SLIDE_SUBTYPE" val="pureTxt"/>
  <p:tag name="KSO_WM_SLIDE_LAYOUT" val="a_e"/>
  <p:tag name="KSO_WM_SLIDE_LAYOUT_CNT" val="1_1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88_7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488_7*e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131.xml><?xml version="1.0" encoding="utf-8"?>
<p:tagLst xmlns:p="http://schemas.openxmlformats.org/presentationml/2006/main">
  <p:tag name="KSO_WM_SLIDE_ID" val="custom2023348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88"/>
  <p:tag name="KSO_WM_SLIDE_TYPE" val="sectionTitle"/>
  <p:tag name="KSO_WM_SLIDE_SUBTYPE" val="pureTxt"/>
  <p:tag name="KSO_WM_SLIDE_LAYOUT" val="a_e"/>
  <p:tag name="KSO_WM_SLIDE_LAYOUT_CNT" val="1_1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134.xml><?xml version="1.0" encoding="utf-8"?>
<p:tagLst xmlns:p="http://schemas.openxmlformats.org/presentationml/2006/main">
  <p:tag name="commondata" val="eyJoZGlkIjoiOWExYjYzZWJjYTgwN2I1MzFiYzljYjVhMTY4MDAzMzEifQ=="/>
  <p:tag name="resource_record_key" val="{&quot;65&quot;:[20233488],&quot;8&quot;:[20474746,20266725]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50"/>
  <p:tag name="KSO_WM_TEMPLATE_CATEGORY" val="custom"/>
  <p:tag name="KSO_WM_TEMPLATE_INDEX" val="20233488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488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8"/>
  <p:tag name="KSO_WM_TEMPLATE_THUMBS_INDEX" val="1、9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88_7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8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488_7*e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82.xml><?xml version="1.0" encoding="utf-8"?>
<p:tagLst xmlns:p="http://schemas.openxmlformats.org/presentationml/2006/main">
  <p:tag name="KSO_WM_SLIDE_ID" val="custom2023348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88"/>
  <p:tag name="KSO_WM_SLIDE_TYPE" val="sectionTitle"/>
  <p:tag name="KSO_WM_SLIDE_SUBTYPE" val="pureTxt"/>
  <p:tag name="KSO_WM_SLIDE_LAYOUT" val="a_e"/>
  <p:tag name="KSO_WM_SLIDE_LAYOUT_CNT" val="1_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88_7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9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488_7*e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98.xml><?xml version="1.0" encoding="utf-8"?>
<p:tagLst xmlns:p="http://schemas.openxmlformats.org/presentationml/2006/main">
  <p:tag name="KSO_WM_SLIDE_ID" val="custom2023348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88"/>
  <p:tag name="KSO_WM_SLIDE_TYPE" val="sectionTitle"/>
  <p:tag name="KSO_WM_SLIDE_SUBTYPE" val="pureTxt"/>
  <p:tag name="KSO_WM_SLIDE_LAYOUT" val="a_e"/>
  <p:tag name="KSO_WM_SLIDE_LAYOUT_CNT" val="1_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13651</Words>
  <Application>WPS 演示</Application>
  <PresentationFormat>宽屏</PresentationFormat>
  <Paragraphs>421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5" baseType="lpstr">
      <vt:lpstr>Arial</vt:lpstr>
      <vt:lpstr>宋体</vt:lpstr>
      <vt:lpstr>Wingdings</vt:lpstr>
      <vt:lpstr>黑体</vt:lpstr>
      <vt:lpstr>Gotham Bold</vt:lpstr>
      <vt:lpstr>Segoe Print</vt:lpstr>
      <vt:lpstr>Wingdings</vt:lpstr>
      <vt:lpstr>汉仪综艺体简</vt:lpstr>
      <vt:lpstr>方正心海凤体</vt:lpstr>
      <vt:lpstr>标准粗黑</vt:lpstr>
      <vt:lpstr>汉仪黑方简</vt:lpstr>
      <vt:lpstr>微软雅黑</vt:lpstr>
      <vt:lpstr>Arial Unicode MS</vt:lpstr>
      <vt:lpstr>Calibri</vt:lpstr>
      <vt:lpstr>Arial</vt:lpstr>
      <vt:lpstr>WPS</vt:lpstr>
      <vt:lpstr>Office 主题​​</vt:lpstr>
      <vt:lpstr>PowerPoint 演示文稿</vt:lpstr>
      <vt:lpstr>PowerPoint 演示文稿</vt:lpstr>
      <vt:lpstr>基于动态块链的存储方案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论文阅读分享：PhatKV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现有存储方案对比分析</vt:lpstr>
      <vt:lpstr>PowerPoint 演示文稿</vt:lpstr>
      <vt:lpstr>下一步工作安排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YIU</cp:lastModifiedBy>
  <cp:revision>215</cp:revision>
  <dcterms:created xsi:type="dcterms:W3CDTF">2025-09-16T00:20:00Z</dcterms:created>
  <dcterms:modified xsi:type="dcterms:W3CDTF">2025-09-24T11:54:40Z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1A830E5E76A6410DAADB77B62E55C2B7_11</vt:lpwstr>
  </property>
</Properties>
</file>